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22"/>
  </p:notesMasterIdLst>
  <p:sldIdLst>
    <p:sldId id="258" r:id="rId5"/>
    <p:sldId id="328" r:id="rId6"/>
    <p:sldId id="325" r:id="rId7"/>
    <p:sldId id="307" r:id="rId8"/>
    <p:sldId id="321" r:id="rId9"/>
    <p:sldId id="329" r:id="rId10"/>
    <p:sldId id="322" r:id="rId11"/>
    <p:sldId id="309" r:id="rId12"/>
    <p:sldId id="330" r:id="rId13"/>
    <p:sldId id="316" r:id="rId14"/>
    <p:sldId id="323" r:id="rId15"/>
    <p:sldId id="326" r:id="rId16"/>
    <p:sldId id="314" r:id="rId17"/>
    <p:sldId id="327" r:id="rId18"/>
    <p:sldId id="319" r:id="rId19"/>
    <p:sldId id="324" r:id="rId20"/>
    <p:sldId id="33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Spillius" initials="A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115B4-D5DA-BF4E-6297-9B915A1F385A}" v="107" dt="2021-05-31T20:08:15.170"/>
    <p1510:client id="{4F3F778B-A986-2071-0F5B-D5CA6CAEA9F5}" v="10" dt="2021-05-24T10:25:10"/>
    <p1510:client id="{8118F5A0-6479-D0E4-A401-C8C9AEABC6E3}" v="22" dt="2021-07-05T21:01:47.209"/>
    <p1510:client id="{86516C1E-9074-2CE1-3854-A1C603192C00}" v="1" dt="2021-05-31T21:17:03.814"/>
    <p1510:client id="{B6F7112C-81BC-6DB4-E984-F7042ED8DD35}" v="64" dt="2021-05-31T20:31:55.866"/>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76868" autoAdjust="0"/>
  </p:normalViewPr>
  <p:slideViewPr>
    <p:cSldViewPr snapToGrid="0" snapToObjects="1">
      <p:cViewPr>
        <p:scale>
          <a:sx n="40" d="100"/>
          <a:sy n="40" d="100"/>
        </p:scale>
        <p:origin x="-1614" y="-444"/>
      </p:cViewPr>
      <p:guideLst>
        <p:guide orient="horz" pos="2160"/>
        <p:guide pos="3840"/>
      </p:guideLst>
    </p:cSldViewPr>
  </p:slideViewPr>
  <p:notesTextViewPr>
    <p:cViewPr>
      <p:scale>
        <a:sx n="150" d="100"/>
        <a:sy n="15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Museo Sans 900" panose="02000000000000000000"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Museo Sans 900" panose="02000000000000000000" pitchFamily="2" charset="77"/>
              </a:defRPr>
            </a:lvl1pPr>
          </a:lstStyle>
          <a:p>
            <a:fld id="{8D84169C-1A20-DF48-8719-5A8AAF97B33E}" type="datetimeFigureOut">
              <a:rPr lang="en-US" smtClean="0"/>
              <a:pPr/>
              <a:t>8/6/2021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Museo Sans 900" panose="02000000000000000000"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Museo Sans 900" panose="02000000000000000000" pitchFamily="2" charset="77"/>
              </a:defRPr>
            </a:lvl1pPr>
          </a:lstStyle>
          <a:p>
            <a:fld id="{83B237C5-EB2C-6243-B2A5-C02EBBD9358B}" type="slidenum">
              <a:rPr lang="en-US" smtClean="0"/>
              <a:pPr/>
              <a:t>‹#›</a:t>
            </a:fld>
            <a:endParaRPr lang="en-US" dirty="0"/>
          </a:p>
        </p:txBody>
      </p:sp>
    </p:spTree>
    <p:extLst>
      <p:ext uri="{BB962C8B-B14F-4D97-AF65-F5344CB8AC3E}">
        <p14:creationId xmlns:p14="http://schemas.microsoft.com/office/powerpoint/2010/main" val="48705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Museo Sans 900" panose="02000000000000000000" pitchFamily="2" charset="77"/>
        <a:ea typeface="+mn-ea"/>
        <a:cs typeface="+mn-cs"/>
      </a:defRPr>
    </a:lvl1pPr>
    <a:lvl2pPr marL="457200" algn="l" defTabSz="914400" rtl="0" eaLnBrk="1" latinLnBrk="0" hangingPunct="1">
      <a:defRPr sz="1200" b="1" i="0" kern="1200">
        <a:solidFill>
          <a:schemeClr val="tx1"/>
        </a:solidFill>
        <a:latin typeface="Museo Sans 900" panose="02000000000000000000" pitchFamily="2" charset="77"/>
        <a:ea typeface="+mn-ea"/>
        <a:cs typeface="+mn-cs"/>
      </a:defRPr>
    </a:lvl2pPr>
    <a:lvl3pPr marL="914400" algn="l" defTabSz="914400" rtl="0" eaLnBrk="1" latinLnBrk="0" hangingPunct="1">
      <a:defRPr sz="1200" b="1" i="0" kern="1200">
        <a:solidFill>
          <a:schemeClr val="tx1"/>
        </a:solidFill>
        <a:latin typeface="Museo Sans 900" panose="02000000000000000000" pitchFamily="2" charset="77"/>
        <a:ea typeface="+mn-ea"/>
        <a:cs typeface="+mn-cs"/>
      </a:defRPr>
    </a:lvl3pPr>
    <a:lvl4pPr marL="1371600" algn="l" defTabSz="914400" rtl="0" eaLnBrk="1" latinLnBrk="0" hangingPunct="1">
      <a:defRPr sz="1200" b="1" i="0" kern="1200">
        <a:solidFill>
          <a:schemeClr val="tx1"/>
        </a:solidFill>
        <a:latin typeface="Museo Sans 900" panose="02000000000000000000" pitchFamily="2" charset="77"/>
        <a:ea typeface="+mn-ea"/>
        <a:cs typeface="+mn-cs"/>
      </a:defRPr>
    </a:lvl4pPr>
    <a:lvl5pPr marL="1828800" algn="l" defTabSz="914400" rtl="0" eaLnBrk="1" latinLnBrk="0" hangingPunct="1">
      <a:defRPr sz="1200" b="1" i="0" kern="1200">
        <a:solidFill>
          <a:schemeClr val="tx1"/>
        </a:solidFill>
        <a:latin typeface="Museo Sans 900"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ayavakfi.org/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a:t>
            </a:r>
            <a:r>
              <a:rPr lang="en-GB" b="0" baseline="0" dirty="0"/>
              <a:t> slideshow is designed for use alongside the </a:t>
            </a:r>
            <a:r>
              <a:rPr lang="en-GB" b="1" baseline="0" dirty="0"/>
              <a:t>Education unlocks good health and well-being</a:t>
            </a:r>
            <a:r>
              <a:rPr lang="en-GB" b="0" baseline="0" dirty="0"/>
              <a:t> activities for ages 7-16.</a:t>
            </a:r>
          </a:p>
          <a:p>
            <a:endParaRPr lang="en-GB" sz="1200" b="0" i="0" kern="1200" baseline="0" dirty="0">
              <a:solidFill>
                <a:schemeClr val="tx1"/>
              </a:solidFill>
              <a:effectLst/>
              <a:latin typeface="Museo Sans 900" panose="02000000000000000000" pitchFamily="2" charset="77"/>
              <a:ea typeface="+mn-ea"/>
              <a:cs typeface="+mn-cs"/>
            </a:endParaRPr>
          </a:p>
          <a:p>
            <a:r>
              <a:rPr lang="en-GB" sz="1200" b="0" i="0" kern="1200" dirty="0">
                <a:solidFill>
                  <a:schemeClr val="tx1"/>
                </a:solidFill>
                <a:effectLst/>
                <a:latin typeface="Museo Sans 900" panose="02000000000000000000" pitchFamily="2" charset="77"/>
                <a:ea typeface="+mn-ea"/>
                <a:cs typeface="+mn-cs"/>
              </a:rPr>
              <a:t>In these activities</a:t>
            </a:r>
            <a:r>
              <a:rPr lang="en-GB" sz="1200" b="0" i="0" kern="1200" baseline="0" dirty="0">
                <a:solidFill>
                  <a:schemeClr val="tx1"/>
                </a:solidFill>
                <a:effectLst/>
                <a:latin typeface="Museo Sans 900" panose="02000000000000000000" pitchFamily="2" charset="77"/>
                <a:ea typeface="+mn-ea"/>
                <a:cs typeface="+mn-cs"/>
              </a:rPr>
              <a:t> </a:t>
            </a:r>
            <a:r>
              <a:rPr lang="en-GB" sz="1200" b="0" i="0" kern="1200" dirty="0">
                <a:solidFill>
                  <a:schemeClr val="tx1"/>
                </a:solidFill>
                <a:effectLst/>
                <a:latin typeface="Museo Sans 900" panose="02000000000000000000" pitchFamily="2" charset="77"/>
                <a:ea typeface="+mn-ea"/>
                <a:cs typeface="+mn-cs"/>
              </a:rPr>
              <a:t>learners will explore some of the actions individuals can take to improve their own health and well-being, as well as that of others around them. They will think critically about how education can unlock good health and well-being and find out how a </a:t>
            </a:r>
            <a:r>
              <a:rPr lang="en-GB" sz="1200" b="0" i="0" kern="1200" dirty="0" err="1">
                <a:solidFill>
                  <a:schemeClr val="tx1"/>
                </a:solidFill>
                <a:effectLst/>
                <a:latin typeface="Museo Sans 900" panose="02000000000000000000" pitchFamily="2" charset="77"/>
                <a:ea typeface="+mn-ea"/>
                <a:cs typeface="+mn-cs"/>
              </a:rPr>
              <a:t>Theirworld</a:t>
            </a:r>
            <a:r>
              <a:rPr lang="en-GB" sz="1200" b="0" i="0" kern="1200" dirty="0">
                <a:solidFill>
                  <a:schemeClr val="tx1"/>
                </a:solidFill>
                <a:effectLst/>
                <a:latin typeface="Museo Sans 900" panose="02000000000000000000" pitchFamily="2" charset="77"/>
                <a:ea typeface="+mn-ea"/>
                <a:cs typeface="+mn-cs"/>
              </a:rPr>
              <a:t> project improved the well-being of vulnerable children during the Covid-19 pandemic. In the final activity, learners are asked to design their own well-being pack with ideas, tips and activities for promoting good health and well-being. </a:t>
            </a:r>
          </a:p>
        </p:txBody>
      </p:sp>
      <p:sp>
        <p:nvSpPr>
          <p:cNvPr id="4" name="Slide Number Placeholder 3"/>
          <p:cNvSpPr>
            <a:spLocks noGrp="1"/>
          </p:cNvSpPr>
          <p:nvPr>
            <p:ph type="sldNum" sz="quarter" idx="10"/>
          </p:nvPr>
        </p:nvSpPr>
        <p:spPr/>
        <p:txBody>
          <a:bodyPr/>
          <a:lstStyle/>
          <a:p>
            <a:fld id="{83B237C5-EB2C-6243-B2A5-C02EBBD9358B}" type="slidenum">
              <a:rPr lang="en-US" smtClean="0"/>
              <a:pPr/>
              <a:t>1</a:t>
            </a:fld>
            <a:endParaRPr lang="en-US" dirty="0"/>
          </a:p>
        </p:txBody>
      </p:sp>
    </p:spTree>
    <p:extLst>
      <p:ext uri="{BB962C8B-B14F-4D97-AF65-F5344CB8AC3E}">
        <p14:creationId xmlns:p14="http://schemas.microsoft.com/office/powerpoint/2010/main" val="3647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Give learners one minute in pairs to think of as many different emotions as possible. Learners could record their ideas digitally or on paper or sticky notes. Feedback together as a class.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Explain that every day we feel lots of different things for different reasons and this is perfectly normal. At times we might feel happy or excited. At other times we may feel sad, anxious, worried or angry at times. Often we will have a combination of feelings. For example, we might feel excited and anxious before the first day of a school term. Some feelings are experienced as comfortable and some as uncomfortable.</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Ask learners to think about times when they have experienced different emotions. What happened to make them feel like this? Invite learners to share their ideas with the rest of the class if they wish to.</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Point out that there are many different things that affect how we feel. All of us will have to cope with changes, challenges and uncertainty at times. Some of these events or changes can feel overwhelming. Although we can’t always change some of the events that happen in our lives, there are some things that we can control more.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10</a:t>
            </a:fld>
            <a:endParaRPr lang="en-US" dirty="0"/>
          </a:p>
        </p:txBody>
      </p:sp>
    </p:spTree>
    <p:extLst>
      <p:ext uri="{BB962C8B-B14F-4D97-AF65-F5344CB8AC3E}">
        <p14:creationId xmlns:p14="http://schemas.microsoft.com/office/powerpoint/2010/main" val="38755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useo Sans 900" panose="02000000000000000000" pitchFamily="2" charset="77"/>
                <a:ea typeface="+mn-ea"/>
                <a:cs typeface="+mn-cs"/>
              </a:rPr>
              <a:t>Covid-19 has affected the lives of everyone. Many children and young people have been feeling anxious - about their schools being closed, not seeing their friends and uncertainty over the future.</a:t>
            </a:r>
          </a:p>
          <a:p>
            <a:endParaRPr lang="en-GB" sz="1200" b="0" i="0" kern="1200" dirty="0">
              <a:solidFill>
                <a:schemeClr val="tx1"/>
              </a:solidFill>
              <a:effectLst/>
              <a:latin typeface="Museo Sans 900" panose="02000000000000000000" pitchFamily="2" charset="77"/>
              <a:ea typeface="+mn-ea"/>
              <a:cs typeface="+mn-cs"/>
            </a:endParaRPr>
          </a:p>
          <a:p>
            <a:r>
              <a:rPr lang="en-GB" sz="1200" b="0" i="0" kern="1200" dirty="0">
                <a:solidFill>
                  <a:schemeClr val="tx1"/>
                </a:solidFill>
                <a:effectLst/>
                <a:latin typeface="Museo Sans 900" panose="02000000000000000000" pitchFamily="2" charset="77"/>
                <a:ea typeface="+mn-ea"/>
                <a:cs typeface="+mn-cs"/>
              </a:rPr>
              <a:t>A </a:t>
            </a:r>
            <a:r>
              <a:rPr lang="en-GB" sz="1200" b="0" i="0" kern="1200" dirty="0" err="1">
                <a:solidFill>
                  <a:schemeClr val="tx1"/>
                </a:solidFill>
                <a:effectLst/>
                <a:latin typeface="Museo Sans 900" panose="02000000000000000000" pitchFamily="2" charset="77"/>
                <a:ea typeface="+mn-ea"/>
                <a:cs typeface="+mn-cs"/>
              </a:rPr>
              <a:t>Theirworld</a:t>
            </a:r>
            <a:r>
              <a:rPr lang="en-GB" sz="1200" b="0" i="0" kern="1200" dirty="0">
                <a:solidFill>
                  <a:schemeClr val="tx1"/>
                </a:solidFill>
                <a:effectLst/>
                <a:latin typeface="Museo Sans 900" panose="02000000000000000000" pitchFamily="2" charset="77"/>
                <a:ea typeface="+mn-ea"/>
                <a:cs typeface="+mn-cs"/>
              </a:rPr>
              <a:t> project has helped 1,000 children in Turkey to cope better with the difficulties of being forced to stay at home by the pandemic - often without computers, mobile phones or internet access for remote learning.</a:t>
            </a:r>
          </a:p>
          <a:p>
            <a:endParaRPr lang="en-GB" sz="1200" b="0" i="0" u="sng" kern="1200" dirty="0">
              <a:solidFill>
                <a:schemeClr val="tx1"/>
              </a:solidFill>
              <a:effectLst/>
              <a:latin typeface="Museo Sans 900" panose="02000000000000000000" pitchFamily="2" charset="77"/>
              <a:ea typeface="+mn-ea"/>
              <a:cs typeface="+mn-cs"/>
              <a:hlinkClick r:id="" action="ppaction://noaction"/>
            </a:endParaRPr>
          </a:p>
          <a:p>
            <a:r>
              <a:rPr lang="en-GB" sz="1200" b="0" i="0" u="sng" kern="1200" dirty="0">
                <a:solidFill>
                  <a:schemeClr val="tx1"/>
                </a:solidFill>
                <a:effectLst/>
                <a:latin typeface="Museo Sans 900" panose="02000000000000000000" pitchFamily="2" charset="77"/>
                <a:ea typeface="+mn-ea"/>
                <a:cs typeface="+mn-cs"/>
                <a:hlinkClick r:id="" action="ppaction://noaction"/>
              </a:rPr>
              <a:t>Maya </a:t>
            </a:r>
            <a:r>
              <a:rPr lang="en-GB" sz="1200" b="0" i="0" u="sng" kern="1200" dirty="0" err="1">
                <a:solidFill>
                  <a:schemeClr val="tx1"/>
                </a:solidFill>
                <a:effectLst/>
                <a:latin typeface="Museo Sans 900" panose="02000000000000000000" pitchFamily="2" charset="77"/>
                <a:ea typeface="+mn-ea"/>
                <a:cs typeface="+mn-cs"/>
                <a:hlinkClick r:id="rId3"/>
              </a:rPr>
              <a:t>Vakfı</a:t>
            </a:r>
            <a:r>
              <a:rPr lang="en-US" sz="1200" b="0" i="0" kern="1200" dirty="0">
                <a:solidFill>
                  <a:schemeClr val="tx1"/>
                </a:solidFill>
                <a:effectLst/>
                <a:latin typeface="Museo Sans 900" panose="02000000000000000000" pitchFamily="2" charset="77"/>
                <a:ea typeface="+mn-ea"/>
                <a:cs typeface="+mn-cs"/>
              </a:rPr>
              <a:t>,</a:t>
            </a:r>
            <a:r>
              <a:rPr lang="en-GB" sz="1200" b="0" i="0" kern="1200" dirty="0">
                <a:solidFill>
                  <a:schemeClr val="tx1"/>
                </a:solidFill>
                <a:effectLst/>
                <a:latin typeface="Museo Sans 900" panose="02000000000000000000" pitchFamily="2" charset="77"/>
                <a:ea typeface="+mn-ea"/>
                <a:cs typeface="+mn-cs"/>
              </a:rPr>
              <a:t> a Turkish organisation, has been handing out art and crafts packs to the children. Turkey hosts more refugees than any other country and many of the children receiving the packs are Syrian refugees. These young refugees have already faced challenges in their lives after being forced to flee their homes because of conflict. Covid-19 has made their lives even more difficult. Some of the children were alone at home while their parents were at work, or their parents were working from home and could not help them with their learning.</a:t>
            </a:r>
          </a:p>
          <a:p>
            <a:endParaRPr lang="en-GB" sz="1200" b="0" i="0" kern="1200" dirty="0">
              <a:solidFill>
                <a:schemeClr val="tx1"/>
              </a:solidFill>
              <a:effectLst/>
              <a:latin typeface="Museo Sans 900" panose="02000000000000000000" pitchFamily="2" charset="77"/>
              <a:ea typeface="+mn-ea"/>
              <a:cs typeface="+mn-cs"/>
            </a:endParaRPr>
          </a:p>
          <a:p>
            <a:r>
              <a:rPr lang="en-GB" sz="1200" b="0" i="0" kern="1200" dirty="0">
                <a:solidFill>
                  <a:schemeClr val="tx1"/>
                </a:solidFill>
                <a:effectLst/>
                <a:latin typeface="Museo Sans 900" panose="02000000000000000000" pitchFamily="2" charset="77"/>
                <a:ea typeface="+mn-ea"/>
                <a:cs typeface="+mn-cs"/>
              </a:rPr>
              <a:t>The packs include paints, coloured crayons, felt markers, a drawing book, a pencil case, play dough and stickers. Painting, drawing and being creative can help the children if they are feeling anxious or worried.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11</a:t>
            </a:fld>
            <a:endParaRPr lang="en-US" dirty="0"/>
          </a:p>
        </p:txBody>
      </p:sp>
    </p:spTree>
    <p:extLst>
      <p:ext uri="{BB962C8B-B14F-4D97-AF65-F5344CB8AC3E}">
        <p14:creationId xmlns:p14="http://schemas.microsoft.com/office/powerpoint/2010/main" val="2763149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Use the case</a:t>
            </a:r>
            <a:r>
              <a:rPr lang="en-GB" sz="1200" b="0" i="0" kern="1200" baseline="0" dirty="0">
                <a:solidFill>
                  <a:schemeClr val="tx1"/>
                </a:solidFill>
                <a:effectLst/>
                <a:latin typeface="Museo Sans 900" panose="02000000000000000000" pitchFamily="2" charset="77"/>
                <a:ea typeface="+mn-ea"/>
                <a:cs typeface="+mn-cs"/>
              </a:rPr>
              <a:t> study on slide 11 </a:t>
            </a:r>
            <a:r>
              <a:rPr lang="en-GB" sz="1200" b="0" i="0" kern="1200" dirty="0">
                <a:solidFill>
                  <a:schemeClr val="tx1"/>
                </a:solidFill>
                <a:effectLst/>
                <a:latin typeface="Museo Sans 900" panose="02000000000000000000" pitchFamily="2" charset="77"/>
                <a:ea typeface="+mn-ea"/>
                <a:cs typeface="+mn-cs"/>
              </a:rPr>
              <a:t>to prompt discussion about how different things can affect our well-being as well as possible actions people can take to help our well-being.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Here</a:t>
            </a:r>
            <a:r>
              <a:rPr lang="en-GB" sz="1200" b="0" i="0" kern="1200" baseline="0" dirty="0">
                <a:solidFill>
                  <a:schemeClr val="tx1"/>
                </a:solidFill>
                <a:effectLst/>
                <a:latin typeface="Museo Sans 900" panose="02000000000000000000" pitchFamily="2" charset="77"/>
                <a:ea typeface="+mn-ea"/>
                <a:cs typeface="+mn-cs"/>
              </a:rPr>
              <a:t> are some</a:t>
            </a:r>
            <a:r>
              <a:rPr lang="en-GB" sz="1200" b="0" i="0" kern="1200" dirty="0">
                <a:solidFill>
                  <a:schemeClr val="tx1"/>
                </a:solidFill>
                <a:effectLst/>
                <a:latin typeface="Museo Sans 900" panose="02000000000000000000" pitchFamily="2" charset="77"/>
                <a:ea typeface="+mn-ea"/>
                <a:cs typeface="+mn-cs"/>
              </a:rPr>
              <a:t> suggested discussion questions:</a:t>
            </a:r>
          </a:p>
          <a:p>
            <a:pPr marL="0" lvl="0" indent="0">
              <a:buFont typeface="Arial" panose="020B0604020202020204" pitchFamily="34" charset="0"/>
              <a:buNone/>
            </a:pPr>
            <a:endParaRPr lang="en-GB" sz="1200" b="0" i="0" kern="1200" dirty="0">
              <a:solidFill>
                <a:schemeClr val="tx1"/>
              </a:solidFill>
              <a:effectLst/>
              <a:latin typeface="Museo Sans 900" panose="02000000000000000000" pitchFamily="2" charset="77"/>
              <a:ea typeface="+mn-ea"/>
              <a:cs typeface="+mn-cs"/>
            </a:endParaRPr>
          </a:p>
          <a:p>
            <a:pPr marL="171450" lvl="0" indent="-171450">
              <a:buFont typeface="Arial" panose="020B0604020202020204" pitchFamily="34" charset="0"/>
              <a:buChar char="•"/>
            </a:pPr>
            <a:r>
              <a:rPr lang="en-GB" sz="1200" b="1" i="0" kern="1200" dirty="0">
                <a:solidFill>
                  <a:schemeClr val="tx1"/>
                </a:solidFill>
                <a:effectLst/>
                <a:latin typeface="Museo Sans 900" panose="02000000000000000000" pitchFamily="2" charset="77"/>
                <a:ea typeface="+mn-ea"/>
                <a:cs typeface="+mn-cs"/>
              </a:rPr>
              <a:t>How do you think these children might have felt by being forced to stay at home because of Covid-19? </a:t>
            </a:r>
            <a:r>
              <a:rPr lang="en-GB" sz="1200" b="0" i="0" kern="1200" dirty="0">
                <a:solidFill>
                  <a:schemeClr val="tx1"/>
                </a:solidFill>
                <a:effectLst/>
                <a:latin typeface="Museo Sans 900" panose="02000000000000000000" pitchFamily="2" charset="77"/>
                <a:ea typeface="+mn-ea"/>
                <a:cs typeface="+mn-cs"/>
              </a:rPr>
              <a:t>Millions of children in the UK and around the world have been affected by school closures related to Covid-19. If learners have experience of missing school as a result of Covid-19, they might like to share how they felt during this time.</a:t>
            </a:r>
          </a:p>
          <a:p>
            <a:pPr marL="171450" lvl="0" indent="-171450">
              <a:buFont typeface="Arial" panose="020B0604020202020204" pitchFamily="34" charset="0"/>
              <a:buChar char="•"/>
            </a:pPr>
            <a:endParaRPr lang="en-GB" sz="1200" b="0" i="0" kern="1200" dirty="0">
              <a:solidFill>
                <a:schemeClr val="tx1"/>
              </a:solidFill>
              <a:effectLst/>
              <a:latin typeface="Museo Sans 900" panose="02000000000000000000" pitchFamily="2" charset="77"/>
              <a:ea typeface="+mn-ea"/>
              <a:cs typeface="+mn-cs"/>
            </a:endParaRPr>
          </a:p>
          <a:p>
            <a:pPr marL="171450" lvl="0" indent="-171450">
              <a:buFont typeface="Arial" panose="020B0604020202020204" pitchFamily="34" charset="0"/>
              <a:buChar char="•"/>
            </a:pPr>
            <a:r>
              <a:rPr lang="en-GB" sz="1200" b="1" i="0" kern="1200" dirty="0">
                <a:solidFill>
                  <a:schemeClr val="tx1"/>
                </a:solidFill>
                <a:effectLst/>
                <a:latin typeface="Museo Sans 900" panose="02000000000000000000" pitchFamily="2" charset="77"/>
                <a:ea typeface="+mn-ea"/>
                <a:cs typeface="+mn-cs"/>
              </a:rPr>
              <a:t>How do you think it might feel to suddenly have</a:t>
            </a:r>
            <a:r>
              <a:rPr lang="en-GB" sz="1200" b="1" i="0" kern="1200" baseline="0" dirty="0">
                <a:solidFill>
                  <a:schemeClr val="tx1"/>
                </a:solidFill>
                <a:effectLst/>
                <a:latin typeface="Museo Sans 900" panose="02000000000000000000" pitchFamily="2" charset="77"/>
                <a:ea typeface="+mn-ea"/>
                <a:cs typeface="+mn-cs"/>
              </a:rPr>
              <a:t> to </a:t>
            </a:r>
            <a:r>
              <a:rPr lang="en-GB" sz="1200" b="1" i="0" kern="1200" dirty="0">
                <a:solidFill>
                  <a:schemeClr val="tx1"/>
                </a:solidFill>
                <a:effectLst/>
                <a:latin typeface="Museo Sans 900" panose="02000000000000000000" pitchFamily="2" charset="77"/>
                <a:ea typeface="+mn-ea"/>
                <a:cs typeface="+mn-cs"/>
              </a:rPr>
              <a:t>leave home?</a:t>
            </a:r>
            <a:r>
              <a:rPr lang="en-GB" sz="1200" b="1" i="0" kern="1200" baseline="0" dirty="0">
                <a:solidFill>
                  <a:schemeClr val="tx1"/>
                </a:solidFill>
                <a:effectLst/>
                <a:latin typeface="Museo Sans 900" panose="02000000000000000000" pitchFamily="2" charset="77"/>
                <a:ea typeface="+mn-ea"/>
                <a:cs typeface="+mn-cs"/>
              </a:rPr>
              <a:t> </a:t>
            </a:r>
            <a:r>
              <a:rPr lang="en-GB" sz="1200" b="0" i="0" kern="1200" dirty="0">
                <a:solidFill>
                  <a:schemeClr val="tx1"/>
                </a:solidFill>
                <a:effectLst/>
                <a:latin typeface="Museo Sans 900" panose="02000000000000000000" pitchFamily="2" charset="77"/>
                <a:ea typeface="+mn-ea"/>
                <a:cs typeface="+mn-cs"/>
              </a:rPr>
              <a:t>Many children also face other challenges which can make their lives difficult. The children in the case study may have experienced the trauma of fleeing conflict and being forced to leave their homes, schools and communities to start a new life somewhere else. </a:t>
            </a:r>
          </a:p>
          <a:p>
            <a:pPr marL="171450" lvl="0" indent="-171450">
              <a:buFont typeface="Arial" panose="020B0604020202020204" pitchFamily="34" charset="0"/>
              <a:buChar char="•"/>
            </a:pPr>
            <a:endParaRPr lang="en-GB" sz="1200" b="0" i="0" kern="1200" dirty="0">
              <a:solidFill>
                <a:schemeClr val="tx1"/>
              </a:solidFill>
              <a:effectLst/>
              <a:latin typeface="Museo Sans 900" panose="02000000000000000000" pitchFamily="2" charset="77"/>
              <a:ea typeface="+mn-ea"/>
              <a:cs typeface="+mn-cs"/>
            </a:endParaRPr>
          </a:p>
          <a:p>
            <a:pPr marL="171450" lvl="0" indent="-171450">
              <a:buFont typeface="Arial" panose="020B0604020202020204" pitchFamily="34" charset="0"/>
              <a:buChar char="•"/>
            </a:pPr>
            <a:r>
              <a:rPr lang="en-GB" sz="1200" b="1" i="0" kern="1200" dirty="0">
                <a:solidFill>
                  <a:schemeClr val="tx1"/>
                </a:solidFill>
                <a:effectLst/>
                <a:latin typeface="Museo Sans 900" panose="02000000000000000000" pitchFamily="2" charset="77"/>
                <a:ea typeface="+mn-ea"/>
                <a:cs typeface="+mn-cs"/>
              </a:rPr>
              <a:t>How might going to school help children’s well-being?</a:t>
            </a:r>
            <a:r>
              <a:rPr lang="en-GB" sz="1200" b="1" i="0" kern="1200" baseline="0" dirty="0">
                <a:solidFill>
                  <a:schemeClr val="tx1"/>
                </a:solidFill>
                <a:effectLst/>
                <a:latin typeface="Museo Sans 900" panose="02000000000000000000" pitchFamily="2" charset="77"/>
                <a:ea typeface="+mn-ea"/>
                <a:cs typeface="+mn-cs"/>
              </a:rPr>
              <a:t> </a:t>
            </a:r>
            <a:r>
              <a:rPr lang="en-GB" sz="1200" b="0" i="0" kern="1200" dirty="0">
                <a:solidFill>
                  <a:schemeClr val="tx1"/>
                </a:solidFill>
                <a:effectLst/>
                <a:latin typeface="Museo Sans 900" panose="02000000000000000000" pitchFamily="2" charset="77"/>
                <a:ea typeface="+mn-ea"/>
                <a:cs typeface="+mn-cs"/>
              </a:rPr>
              <a:t>For example, going to school can help improve children’s well-being by providing a routine, a chance to be with friends and hope for the future.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12</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useo Sans 900" panose="02000000000000000000" pitchFamily="2" charset="77"/>
                <a:ea typeface="+mn-ea"/>
                <a:cs typeface="+mn-cs"/>
              </a:rPr>
              <a:t>Say that as well as painting and drawing there are many things that we can do to help our well-being. Invite learners to share ideas of activities that might help. Record their ideas on a board or large piece of paper. </a:t>
            </a:r>
          </a:p>
          <a:p>
            <a:endParaRPr lang="en-GB" sz="1200" b="0" i="0" kern="1200" dirty="0">
              <a:solidFill>
                <a:schemeClr val="tx1"/>
              </a:solidFill>
              <a:effectLst/>
              <a:latin typeface="Museo Sans 900" panose="02000000000000000000"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It may be useful to prompt learners to think about things that have helped them to cope with challenges in the past. Or to think about things they have heard, seen or read about from others. Remind learners that some of their suggestions might be personal to them and that’s okay. Different people may have different things that help their well-being, but there will also be things that can be helpful for many people. </a:t>
            </a:r>
          </a:p>
          <a:p>
            <a:endParaRPr lang="en-GB" sz="1200" b="0" i="0" kern="1200" dirty="0">
              <a:solidFill>
                <a:schemeClr val="tx1"/>
              </a:solidFill>
              <a:effectLst/>
              <a:latin typeface="Museo Sans 900" panose="02000000000000000000" pitchFamily="2" charset="77"/>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13</a:t>
            </a:fld>
            <a:endParaRPr lang="en-US" dirty="0"/>
          </a:p>
        </p:txBody>
      </p:sp>
    </p:spTree>
    <p:extLst>
      <p:ext uri="{BB962C8B-B14F-4D97-AF65-F5344CB8AC3E}">
        <p14:creationId xmlns:p14="http://schemas.microsoft.com/office/powerpoint/2010/main" val="89832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useo Sans 900" panose="02000000000000000000" pitchFamily="2" charset="77"/>
                <a:ea typeface="+mn-ea"/>
                <a:cs typeface="+mn-cs"/>
              </a:rPr>
              <a:t>Some suggested</a:t>
            </a:r>
            <a:r>
              <a:rPr lang="en-GB" sz="1200" b="0" i="0" kern="1200" baseline="0" dirty="0">
                <a:solidFill>
                  <a:schemeClr val="tx1"/>
                </a:solidFill>
                <a:effectLst/>
                <a:latin typeface="Museo Sans 900" panose="02000000000000000000" pitchFamily="2" charset="77"/>
                <a:ea typeface="+mn-ea"/>
                <a:cs typeface="+mn-cs"/>
              </a:rPr>
              <a:t> activities</a:t>
            </a:r>
            <a:r>
              <a:rPr lang="en-GB" sz="1200" b="0" i="0" kern="1200" dirty="0">
                <a:solidFill>
                  <a:schemeClr val="tx1"/>
                </a:solidFill>
                <a:effectLst/>
                <a:latin typeface="Museo Sans 900" panose="02000000000000000000" pitchFamily="2" charset="77"/>
                <a:ea typeface="+mn-ea"/>
                <a:cs typeface="+mn-cs"/>
              </a:rPr>
              <a:t> are provided on this slide and in the </a:t>
            </a:r>
            <a:r>
              <a:rPr lang="en-GB" sz="1200" b="1" i="0" kern="1200" dirty="0">
                <a:solidFill>
                  <a:schemeClr val="tx1"/>
                </a:solidFill>
                <a:effectLst/>
                <a:latin typeface="Museo Sans 900" panose="02000000000000000000" pitchFamily="2" charset="77"/>
                <a:ea typeface="+mn-ea"/>
                <a:cs typeface="+mn-cs"/>
              </a:rPr>
              <a:t>Well-being activity ideas </a:t>
            </a:r>
            <a:r>
              <a:rPr lang="en-GB" sz="1200" b="0" i="0" kern="1200" dirty="0">
                <a:solidFill>
                  <a:schemeClr val="tx1"/>
                </a:solidFill>
                <a:effectLst/>
                <a:latin typeface="Museo Sans 900" panose="02000000000000000000" pitchFamily="2" charset="77"/>
                <a:ea typeface="+mn-ea"/>
                <a:cs typeface="+mn-cs"/>
              </a:rPr>
              <a:t>resource sheet.</a:t>
            </a:r>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14</a:t>
            </a:fld>
            <a:endParaRPr lang="en-US" dirty="0"/>
          </a:p>
        </p:txBody>
      </p:sp>
    </p:spTree>
    <p:extLst>
      <p:ext uri="{BB962C8B-B14F-4D97-AF65-F5344CB8AC3E}">
        <p14:creationId xmlns:p14="http://schemas.microsoft.com/office/powerpoint/2010/main" val="4090623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Additional slide for ages 7-11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Explain that learners are now going to design their own well-being pack filled with things that might help them to feel happy, healthy and comfortable. Discuss their ideas about what the contents might be. Some suggestions are provided on this slide.</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Invite learners to share their well-being pack with others in the class if they would like to. As an extension activity, learners could make a pack of actual items to keep at home or school. Alternatively, they could design and make a pack to give to a younger sibling or a child in another class at school.</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15</a:t>
            </a:fld>
            <a:endParaRPr lang="en-US" dirty="0"/>
          </a:p>
        </p:txBody>
      </p:sp>
    </p:spTree>
    <p:extLst>
      <p:ext uri="{BB962C8B-B14F-4D97-AF65-F5344CB8AC3E}">
        <p14:creationId xmlns:p14="http://schemas.microsoft.com/office/powerpoint/2010/main" val="1203932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Additional slide for ages 11-16</a:t>
            </a:r>
          </a:p>
          <a:p>
            <a:pPr lvl="0"/>
            <a:r>
              <a:rPr lang="en-GB" sz="1200" b="0" i="0" kern="1200" dirty="0">
                <a:solidFill>
                  <a:schemeClr val="tx1"/>
                </a:solidFill>
                <a:effectLst/>
                <a:latin typeface="Museo Sans 900" panose="02000000000000000000" pitchFamily="2" charset="77"/>
                <a:ea typeface="+mn-ea"/>
                <a:cs typeface="+mn-cs"/>
              </a:rPr>
              <a:t>Explain that learners are now going to create a well-being calendar for a month. They need to think of a well-being activity idea for each day. Learners could design their own calendar on a large piece of paper. Alternatively they could use the template provided in the </a:t>
            </a:r>
            <a:r>
              <a:rPr lang="en-GB" sz="1200" b="1" i="0" kern="1200" dirty="0">
                <a:solidFill>
                  <a:schemeClr val="tx1"/>
                </a:solidFill>
                <a:effectLst/>
                <a:latin typeface="Museo Sans 900" panose="02000000000000000000" pitchFamily="2" charset="77"/>
                <a:ea typeface="+mn-ea"/>
                <a:cs typeface="+mn-cs"/>
              </a:rPr>
              <a:t>Well-being calendar</a:t>
            </a:r>
            <a:r>
              <a:rPr lang="en-GB" sz="1200" b="0" i="0" kern="1200" dirty="0">
                <a:solidFill>
                  <a:schemeClr val="tx1"/>
                </a:solidFill>
                <a:effectLst/>
                <a:latin typeface="Museo Sans 900" panose="02000000000000000000" pitchFamily="2" charset="77"/>
                <a:ea typeface="+mn-ea"/>
                <a:cs typeface="+mn-cs"/>
              </a:rPr>
              <a:t> activity sheet. </a:t>
            </a:r>
          </a:p>
          <a:p>
            <a:pPr lvl="0"/>
            <a:endParaRPr lang="en-GB" sz="1200" b="1"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Invite learners to share their calendar with others at the end of the activity if they would like to. Encourage learners to display their calendar somewhere where they can easily access it each day. For example, they might want to stick it up in a bedroom or inside their school journal.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16</a:t>
            </a:fld>
            <a:endParaRPr lang="en-US" dirty="0"/>
          </a:p>
        </p:txBody>
      </p:sp>
    </p:spTree>
    <p:extLst>
      <p:ext uri="{BB962C8B-B14F-4D97-AF65-F5344CB8AC3E}">
        <p14:creationId xmlns:p14="http://schemas.microsoft.com/office/powerpoint/2010/main" val="120393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2</a:t>
            </a:fld>
            <a:endParaRPr lang="en-US" dirty="0"/>
          </a:p>
        </p:txBody>
      </p:sp>
    </p:spTree>
    <p:extLst>
      <p:ext uri="{BB962C8B-B14F-4D97-AF65-F5344CB8AC3E}">
        <p14:creationId xmlns:p14="http://schemas.microsoft.com/office/powerpoint/2010/main" val="242029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Talk with learners about what they think ‘good health and well-being’ means. Ask them to discuss their ideas with a partner before talking together a whole class. </a:t>
            </a:r>
          </a:p>
        </p:txBody>
      </p:sp>
      <p:sp>
        <p:nvSpPr>
          <p:cNvPr id="4" name="Slide Number Placeholder 3"/>
          <p:cNvSpPr>
            <a:spLocks noGrp="1"/>
          </p:cNvSpPr>
          <p:nvPr>
            <p:ph type="sldNum" sz="quarter" idx="10"/>
          </p:nvPr>
        </p:nvSpPr>
        <p:spPr/>
        <p:txBody>
          <a:bodyPr/>
          <a:lstStyle/>
          <a:p>
            <a:fld id="{83B237C5-EB2C-6243-B2A5-C02EBBD9358B}" type="slidenum">
              <a:rPr lang="en-US" smtClean="0"/>
              <a:pPr/>
              <a:t>3</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Explain that well-being can be described as ‘the state of being comfortable, healthy and happy’. We can think of good health as all the things we can do to take care of our bodies.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4</a:t>
            </a:fld>
            <a:endParaRPr lang="en-US" dirty="0"/>
          </a:p>
        </p:txBody>
      </p:sp>
    </p:spTree>
    <p:extLst>
      <p:ext uri="{BB962C8B-B14F-4D97-AF65-F5344CB8AC3E}">
        <p14:creationId xmlns:p14="http://schemas.microsoft.com/office/powerpoint/2010/main" val="409062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Organise learners into groups of three or four. Give each pair or group a large piece of paper.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Ask learners to draw a big outline of a person in the middle of the paper and fill it with words and pictures to show different ways in which we can look after our health and well-being.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Possible ideas could include washing your hands properly, eating a balanced diet, exercising regularly, getting enough sleep, brushing our teeth and talking about our feelings. Remind learners that different people have different things that make them happy and so some of their ideas may be personal to them. However, we know from science and medicine that there are many things that can help everyone to improve their health and well-being (as well as some things that can be bad for our health and well-being).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5</a:t>
            </a:fld>
            <a:endParaRPr lang="en-US" dirty="0"/>
          </a:p>
        </p:txBody>
      </p:sp>
    </p:spTree>
    <p:extLst>
      <p:ext uri="{BB962C8B-B14F-4D97-AF65-F5344CB8AC3E}">
        <p14:creationId xmlns:p14="http://schemas.microsoft.com/office/powerpoint/2010/main" val="414403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6</a:t>
            </a:fld>
            <a:endParaRPr lang="en-US" dirty="0"/>
          </a:p>
        </p:txBody>
      </p:sp>
    </p:spTree>
    <p:extLst>
      <p:ext uri="{BB962C8B-B14F-4D97-AF65-F5344CB8AC3E}">
        <p14:creationId xmlns:p14="http://schemas.microsoft.com/office/powerpoint/2010/main" val="8651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Organise learners into groups of three or four. Ask them to take turns at suggesting a way in which we look after our health and well-being and then discussing as a group how education might help support this.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Some examples are provided on this slide.</a:t>
            </a:r>
          </a:p>
        </p:txBody>
      </p:sp>
      <p:sp>
        <p:nvSpPr>
          <p:cNvPr id="4" name="Slide Number Placeholder 3"/>
          <p:cNvSpPr>
            <a:spLocks noGrp="1"/>
          </p:cNvSpPr>
          <p:nvPr>
            <p:ph type="sldNum" sz="quarter" idx="10"/>
          </p:nvPr>
        </p:nvSpPr>
        <p:spPr/>
        <p:txBody>
          <a:bodyPr/>
          <a:lstStyle/>
          <a:p>
            <a:fld id="{83B237C5-EB2C-6243-B2A5-C02EBBD9358B}" type="slidenum">
              <a:rPr lang="en-US" smtClean="0"/>
              <a:pPr/>
              <a:t>7</a:t>
            </a:fld>
            <a:endParaRPr lang="en-US" dirty="0"/>
          </a:p>
        </p:txBody>
      </p:sp>
    </p:spTree>
    <p:extLst>
      <p:ext uri="{BB962C8B-B14F-4D97-AF65-F5344CB8AC3E}">
        <p14:creationId xmlns:p14="http://schemas.microsoft.com/office/powerpoint/2010/main" val="36474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Distribute copies of the</a:t>
            </a:r>
            <a:r>
              <a:rPr lang="en-GB" sz="1200" b="0" i="0" kern="1200" baseline="0" dirty="0">
                <a:solidFill>
                  <a:schemeClr val="tx1"/>
                </a:solidFill>
                <a:effectLst/>
                <a:latin typeface="Museo Sans 900" panose="02000000000000000000" pitchFamily="2" charset="77"/>
                <a:ea typeface="+mn-ea"/>
                <a:cs typeface="+mn-cs"/>
              </a:rPr>
              <a:t> </a:t>
            </a:r>
            <a:r>
              <a:rPr lang="en-GB" sz="1200" b="1" i="0" kern="1200" baseline="0" dirty="0">
                <a:solidFill>
                  <a:schemeClr val="tx1"/>
                </a:solidFill>
                <a:effectLst/>
                <a:latin typeface="Museo Sans 900" panose="02000000000000000000" pitchFamily="2" charset="77"/>
                <a:ea typeface="+mn-ea"/>
                <a:cs typeface="+mn-cs"/>
              </a:rPr>
              <a:t>Education unlocks good health and well-being</a:t>
            </a:r>
            <a:r>
              <a:rPr lang="en-GB" sz="1200" b="0" i="0" kern="1200" dirty="0">
                <a:solidFill>
                  <a:schemeClr val="tx1"/>
                </a:solidFill>
                <a:effectLst/>
                <a:latin typeface="Museo Sans 900" panose="02000000000000000000" pitchFamily="2" charset="77"/>
                <a:ea typeface="+mn-ea"/>
                <a:cs typeface="+mn-cs"/>
              </a:rPr>
              <a:t> resource sheets. Ask learners to read and discuss the statements in their groups before talking about them as a class.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For each statement, support learners to understand the link with education as well as what the impact on health and well-being might be. An example is provided on this slide. </a:t>
            </a:r>
          </a:p>
          <a:p>
            <a:pPr lvl="0"/>
            <a:endParaRPr lang="en-GB" sz="1200" b="0" i="0" kern="1200" dirty="0">
              <a:solidFill>
                <a:schemeClr val="tx1"/>
              </a:solidFill>
              <a:effectLst/>
              <a:latin typeface="Museo Sans 900" panose="02000000000000000000" pitchFamily="2" charset="77"/>
              <a:ea typeface="+mn-ea"/>
              <a:cs typeface="+mn-cs"/>
            </a:endParaRPr>
          </a:p>
        </p:txBody>
      </p:sp>
      <p:sp>
        <p:nvSpPr>
          <p:cNvPr id="4" name="Slide Number Placeholder 3"/>
          <p:cNvSpPr>
            <a:spLocks noGrp="1"/>
          </p:cNvSpPr>
          <p:nvPr>
            <p:ph type="sldNum" sz="quarter" idx="10"/>
          </p:nvPr>
        </p:nvSpPr>
        <p:spPr/>
        <p:txBody>
          <a:bodyPr/>
          <a:lstStyle/>
          <a:p>
            <a:fld id="{83B237C5-EB2C-6243-B2A5-C02EBBD9358B}" type="slidenum">
              <a:rPr lang="en-US" smtClean="0"/>
              <a:pPr/>
              <a:t>8</a:t>
            </a:fld>
            <a:endParaRPr lang="en-US" dirty="0"/>
          </a:p>
        </p:txBody>
      </p:sp>
    </p:spTree>
    <p:extLst>
      <p:ext uri="{BB962C8B-B14F-4D97-AF65-F5344CB8AC3E}">
        <p14:creationId xmlns:p14="http://schemas.microsoft.com/office/powerpoint/2010/main" val="1048882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9</a:t>
            </a:fld>
            <a:endParaRPr lang="en-US" dirty="0"/>
          </a:p>
        </p:txBody>
      </p:sp>
    </p:spTree>
    <p:extLst>
      <p:ext uri="{BB962C8B-B14F-4D97-AF65-F5344CB8AC3E}">
        <p14:creationId xmlns:p14="http://schemas.microsoft.com/office/powerpoint/2010/main" val="185967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1773238"/>
            <a:ext cx="9144000" cy="1655762"/>
          </a:xfrm>
        </p:spPr>
        <p:txBody>
          <a:bodyPr anchor="b"/>
          <a:lstStyle>
            <a:lvl1pPr algn="l">
              <a:defRPr sz="6000" b="1" i="0"/>
            </a:lvl1pPr>
          </a:lstStyle>
          <a:p>
            <a:r>
              <a:rPr lang="en-GB" dirty="0"/>
              <a:t>Headline Part One</a:t>
            </a:r>
            <a:endParaRPr lang="en-US" dirty="0"/>
          </a:p>
        </p:txBody>
      </p:sp>
      <p:sp>
        <p:nvSpPr>
          <p:cNvPr id="3" name="Subtitle 2">
            <a:extLst>
              <a:ext uri="{FF2B5EF4-FFF2-40B4-BE49-F238E27FC236}">
                <a16:creationId xmlns:a16="http://schemas.microsoft.com/office/drawing/2014/main" id="{82B86961-32CF-5A4C-9379-ED3C35B9775E}"/>
              </a:ext>
            </a:extLst>
          </p:cNvPr>
          <p:cNvSpPr>
            <a:spLocks noGrp="1"/>
          </p:cNvSpPr>
          <p:nvPr>
            <p:ph type="subTitle" idx="1" hasCustomPrompt="1"/>
          </p:nvPr>
        </p:nvSpPr>
        <p:spPr>
          <a:xfrm>
            <a:off x="479425" y="3429000"/>
            <a:ext cx="9144000" cy="1655762"/>
          </a:xfrm>
          <a:prstGeom prst="rect">
            <a:avLst/>
          </a:prstGeom>
        </p:spPr>
        <p:txBody>
          <a:bodyPr anchor="t"/>
          <a:lstStyle>
            <a:lvl1pPr marL="0" indent="0" algn="l">
              <a:buNone/>
              <a:defRPr sz="6000" b="1" i="0">
                <a:solidFill>
                  <a:schemeClr val="bg2"/>
                </a:solidFill>
                <a:latin typeface="Museo Sans 9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Headline Part Two</a:t>
            </a:r>
            <a:endParaRPr lang="en-US" dirty="0"/>
          </a:p>
        </p:txBody>
      </p:sp>
    </p:spTree>
    <p:extLst>
      <p:ext uri="{BB962C8B-B14F-4D97-AF65-F5344CB8AC3E}">
        <p14:creationId xmlns:p14="http://schemas.microsoft.com/office/powerpoint/2010/main" val="270217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 slide 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6" name="Slide Number Placeholder 5">
            <a:extLst>
              <a:ext uri="{FF2B5EF4-FFF2-40B4-BE49-F238E27FC236}">
                <a16:creationId xmlns:a16="http://schemas.microsoft.com/office/drawing/2014/main" id="{EFBF19AA-E48E-C441-A1A2-0D7113AFF853}"/>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197221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Slide Bright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49DF9D0F-E1E9-B749-AA08-67CA5D077BFB}"/>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342650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lide 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067208B4-F1CB-2D44-9B9A-5777B70457E7}"/>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423305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lide Bright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A7C6FBAD-BF3D-0E45-B3C1-79382BD0F581}"/>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3552894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lide Dark Oran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536F0F3A-51F1-8B44-986A-AB1F7C7D9D6C}"/>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133286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 Slide 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38405B62-0976-6244-9C20-E7FA69CBCD8B}"/>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2955182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Slide Tea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2227855B-9295-0942-8D27-B5B2A1BEE1A8}"/>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210824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Slide Pink">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46189E02-59D5-9E42-9074-186520787365}"/>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3390632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2CCE534-35DB-C544-BFCE-38E000976359}"/>
              </a:ext>
            </a:extLst>
          </p:cNvPr>
          <p:cNvSpPr>
            <a:spLocks noGrp="1"/>
          </p:cNvSpPr>
          <p:nvPr>
            <p:ph type="body" sz="quarter" idx="11" hasCustomPrompt="1"/>
          </p:nvPr>
        </p:nvSpPr>
        <p:spPr>
          <a:xfrm>
            <a:off x="479425" y="5656772"/>
            <a:ext cx="5154613" cy="867853"/>
          </a:xfrm>
          <a:prstGeom prst="rect">
            <a:avLst/>
          </a:prstGeom>
        </p:spPr>
        <p:txBody>
          <a:bodyPr anchor="b"/>
          <a:lstStyle>
            <a:lvl1pPr marL="0" indent="0">
              <a:lnSpc>
                <a:spcPct val="100000"/>
              </a:lnSpc>
              <a:spcBef>
                <a:spcPts val="0"/>
              </a:spcBef>
              <a:buNone/>
              <a:defRPr sz="1400" b="1" i="0">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Disclaimer / Legal text TBC</a:t>
            </a:r>
          </a:p>
          <a:p>
            <a:pPr lvl="0"/>
            <a:r>
              <a:rPr lang="en-GB" dirty="0"/>
              <a:t>© </a:t>
            </a:r>
            <a:r>
              <a:rPr lang="en-GB" dirty="0" err="1"/>
              <a:t>Theirworld</a:t>
            </a:r>
            <a:r>
              <a:rPr lang="en-GB" dirty="0"/>
              <a:t> 2019</a:t>
            </a:r>
            <a:endParaRPr lang="en-US" dirty="0"/>
          </a:p>
        </p:txBody>
      </p:sp>
      <p:pic>
        <p:nvPicPr>
          <p:cNvPr id="5" name="Picture 4">
            <a:extLst>
              <a:ext uri="{FF2B5EF4-FFF2-40B4-BE49-F238E27FC236}">
                <a16:creationId xmlns:a16="http://schemas.microsoft.com/office/drawing/2014/main" id="{9F54598C-566E-7043-B2B3-B7C9D564F2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783" y="5056968"/>
            <a:ext cx="2655384" cy="599804"/>
          </a:xfrm>
          <a:prstGeom prst="rect">
            <a:avLst/>
          </a:prstGeom>
        </p:spPr>
      </p:pic>
      <p:pic>
        <p:nvPicPr>
          <p:cNvPr id="7" name="Picture 6">
            <a:extLst>
              <a:ext uri="{FF2B5EF4-FFF2-40B4-BE49-F238E27FC236}">
                <a16:creationId xmlns:a16="http://schemas.microsoft.com/office/drawing/2014/main" id="{7A4F3FBE-D33A-0D41-917F-B2A4C55E7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29200" y="2362200"/>
            <a:ext cx="2133600" cy="2133600"/>
          </a:xfrm>
          <a:prstGeom prst="rect">
            <a:avLst/>
          </a:prstGeom>
        </p:spPr>
      </p:pic>
    </p:spTree>
    <p:extLst>
      <p:ext uri="{BB962C8B-B14F-4D97-AF65-F5344CB8AC3E}">
        <p14:creationId xmlns:p14="http://schemas.microsoft.com/office/powerpoint/2010/main" val="75294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1994524"/>
            <a:ext cx="5153932" cy="1434476"/>
          </a:xfrm>
        </p:spPr>
        <p:txBody>
          <a:bodyPr anchor="b">
            <a:normAutofit/>
          </a:bodyPr>
          <a:lstStyle>
            <a:lvl1pPr algn="l">
              <a:defRPr sz="5000" b="1" i="0"/>
            </a:lvl1pPr>
          </a:lstStyle>
          <a:p>
            <a:r>
              <a:rPr lang="en-GB" dirty="0"/>
              <a:t>Headline Text</a:t>
            </a:r>
            <a:endParaRPr lang="en-US" dirty="0"/>
          </a:p>
        </p:txBody>
      </p:sp>
      <p:sp>
        <p:nvSpPr>
          <p:cNvPr id="5" name="Picture Placeholder 4">
            <a:extLst>
              <a:ext uri="{FF2B5EF4-FFF2-40B4-BE49-F238E27FC236}">
                <a16:creationId xmlns:a16="http://schemas.microsoft.com/office/drawing/2014/main" id="{0D970856-E993-9C44-8667-1136886ED9B5}"/>
              </a:ext>
            </a:extLst>
          </p:cNvPr>
          <p:cNvSpPr>
            <a:spLocks noGrp="1"/>
          </p:cNvSpPr>
          <p:nvPr>
            <p:ph type="pic" sz="quarter" idx="10" hasCustomPrompt="1"/>
          </p:nvPr>
        </p:nvSpPr>
        <p:spPr>
          <a:xfrm>
            <a:off x="7037386" y="0"/>
            <a:ext cx="5154614" cy="6858000"/>
          </a:xfrm>
          <a:prstGeom prst="rect">
            <a:avLst/>
          </a:prstGeom>
          <a:solidFill>
            <a:schemeClr val="bg1">
              <a:lumMod val="85000"/>
            </a:schemeClr>
          </a:solidFill>
        </p:spPr>
        <p:txBody>
          <a:bodyPr/>
          <a:lstStyle>
            <a:lvl1pPr>
              <a:defRPr b="1" i="0">
                <a:latin typeface="Museo Sans 900" panose="02000000000000000000" pitchFamily="2" charset="77"/>
              </a:defRPr>
            </a:lvl1pPr>
          </a:lstStyle>
          <a:p>
            <a:r>
              <a:rPr lang="en-US" dirty="0"/>
              <a:t>Photo here</a:t>
            </a:r>
          </a:p>
        </p:txBody>
      </p:sp>
      <p:sp>
        <p:nvSpPr>
          <p:cNvPr id="7" name="Text Placeholder 6">
            <a:extLst>
              <a:ext uri="{FF2B5EF4-FFF2-40B4-BE49-F238E27FC236}">
                <a16:creationId xmlns:a16="http://schemas.microsoft.com/office/drawing/2014/main" id="{2AD9CAE7-631F-994F-8217-4483398F131E}"/>
              </a:ext>
            </a:extLst>
          </p:cNvPr>
          <p:cNvSpPr>
            <a:spLocks noGrp="1"/>
          </p:cNvSpPr>
          <p:nvPr>
            <p:ph type="body" sz="quarter" idx="11" hasCustomPrompt="1"/>
          </p:nvPr>
        </p:nvSpPr>
        <p:spPr>
          <a:xfrm>
            <a:off x="479425" y="5656772"/>
            <a:ext cx="5154613" cy="867853"/>
          </a:xfrm>
          <a:prstGeom prst="rect">
            <a:avLst/>
          </a:prstGeom>
        </p:spPr>
        <p:txBody>
          <a:bodyPr anchor="b"/>
          <a:lstStyle>
            <a:lvl1pPr marL="0" indent="0">
              <a:lnSpc>
                <a:spcPct val="100000"/>
              </a:lnSpc>
              <a:spcBef>
                <a:spcPts val="0"/>
              </a:spcBef>
              <a:buNone/>
              <a:defRPr sz="1800" b="1" i="0">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p>
          <a:p>
            <a:pPr lvl="0"/>
            <a:r>
              <a:rPr lang="en-GB" dirty="0"/>
              <a:t>Name &amp; Title</a:t>
            </a:r>
          </a:p>
          <a:p>
            <a:pPr lvl="0"/>
            <a:r>
              <a:rPr lang="en-GB" dirty="0"/>
              <a:t>Date etc.</a:t>
            </a:r>
            <a:endParaRPr lang="en-US" dirty="0"/>
          </a:p>
        </p:txBody>
      </p:sp>
      <p:sp>
        <p:nvSpPr>
          <p:cNvPr id="12" name="Text Placeholder 11">
            <a:extLst>
              <a:ext uri="{FF2B5EF4-FFF2-40B4-BE49-F238E27FC236}">
                <a16:creationId xmlns:a16="http://schemas.microsoft.com/office/drawing/2014/main" id="{1B82FD03-FDB8-344B-92B3-F47560F0712B}"/>
              </a:ext>
            </a:extLst>
          </p:cNvPr>
          <p:cNvSpPr>
            <a:spLocks noGrp="1"/>
          </p:cNvSpPr>
          <p:nvPr>
            <p:ph type="body" sz="quarter" idx="12" hasCustomPrompt="1"/>
          </p:nvPr>
        </p:nvSpPr>
        <p:spPr>
          <a:xfrm>
            <a:off x="479425" y="3445329"/>
            <a:ext cx="5154613" cy="1273629"/>
          </a:xfrm>
          <a:prstGeom prst="rect">
            <a:avLst/>
          </a:prstGeom>
        </p:spPr>
        <p:txBody>
          <a:bodyPr anchor="t"/>
          <a:lstStyle>
            <a:lvl1pPr marL="0" indent="0">
              <a:buNone/>
              <a:defRPr b="1" i="0">
                <a:solidFill>
                  <a:schemeClr val="bg2"/>
                </a:solidFill>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endParaRPr lang="en-US" dirty="0"/>
          </a:p>
        </p:txBody>
      </p:sp>
    </p:spTree>
    <p:extLst>
      <p:ext uri="{BB962C8B-B14F-4D97-AF65-F5344CB8AC3E}">
        <p14:creationId xmlns:p14="http://schemas.microsoft.com/office/powerpoint/2010/main" val="144248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llustr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1994524"/>
            <a:ext cx="5153932" cy="1434476"/>
          </a:xfrm>
        </p:spPr>
        <p:txBody>
          <a:bodyPr anchor="b">
            <a:normAutofit/>
          </a:bodyPr>
          <a:lstStyle>
            <a:lvl1pPr algn="l">
              <a:defRPr sz="5000" b="1" i="0"/>
            </a:lvl1pPr>
          </a:lstStyle>
          <a:p>
            <a:r>
              <a:rPr lang="en-GB" dirty="0"/>
              <a:t>Headline Text</a:t>
            </a:r>
            <a:endParaRPr lang="en-US" dirty="0"/>
          </a:p>
        </p:txBody>
      </p:sp>
      <p:sp>
        <p:nvSpPr>
          <p:cNvPr id="5" name="Picture Placeholder 4">
            <a:extLst>
              <a:ext uri="{FF2B5EF4-FFF2-40B4-BE49-F238E27FC236}">
                <a16:creationId xmlns:a16="http://schemas.microsoft.com/office/drawing/2014/main" id="{0D970856-E993-9C44-8667-1136886ED9B5}"/>
              </a:ext>
            </a:extLst>
          </p:cNvPr>
          <p:cNvSpPr>
            <a:spLocks noGrp="1"/>
          </p:cNvSpPr>
          <p:nvPr>
            <p:ph type="pic" sz="quarter" idx="10" hasCustomPrompt="1"/>
          </p:nvPr>
        </p:nvSpPr>
        <p:spPr>
          <a:xfrm>
            <a:off x="7037386" y="0"/>
            <a:ext cx="5154614" cy="6858000"/>
          </a:xfrm>
          <a:prstGeom prst="rect">
            <a:avLst/>
          </a:prstGeom>
          <a:solidFill>
            <a:schemeClr val="bg1"/>
          </a:solidFill>
        </p:spPr>
        <p:txBody>
          <a:bodyPr/>
          <a:lstStyle>
            <a:lvl1pPr>
              <a:defRPr b="1" i="0">
                <a:latin typeface="Museo Sans 900" panose="02000000000000000000" pitchFamily="2" charset="77"/>
              </a:defRPr>
            </a:lvl1pPr>
          </a:lstStyle>
          <a:p>
            <a:r>
              <a:rPr lang="en-US" dirty="0"/>
              <a:t>Illustration here</a:t>
            </a:r>
          </a:p>
        </p:txBody>
      </p:sp>
      <p:sp>
        <p:nvSpPr>
          <p:cNvPr id="7" name="Text Placeholder 6">
            <a:extLst>
              <a:ext uri="{FF2B5EF4-FFF2-40B4-BE49-F238E27FC236}">
                <a16:creationId xmlns:a16="http://schemas.microsoft.com/office/drawing/2014/main" id="{2AD9CAE7-631F-994F-8217-4483398F131E}"/>
              </a:ext>
            </a:extLst>
          </p:cNvPr>
          <p:cNvSpPr>
            <a:spLocks noGrp="1"/>
          </p:cNvSpPr>
          <p:nvPr>
            <p:ph type="body" sz="quarter" idx="11" hasCustomPrompt="1"/>
          </p:nvPr>
        </p:nvSpPr>
        <p:spPr>
          <a:xfrm>
            <a:off x="479425" y="5656772"/>
            <a:ext cx="5154613" cy="867853"/>
          </a:xfrm>
          <a:prstGeom prst="rect">
            <a:avLst/>
          </a:prstGeom>
        </p:spPr>
        <p:txBody>
          <a:bodyPr anchor="b"/>
          <a:lstStyle>
            <a:lvl1pPr marL="0" indent="0">
              <a:lnSpc>
                <a:spcPct val="100000"/>
              </a:lnSpc>
              <a:spcBef>
                <a:spcPts val="0"/>
              </a:spcBef>
              <a:buNone/>
              <a:defRPr sz="1800" b="1" i="0">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p>
          <a:p>
            <a:pPr lvl="0"/>
            <a:r>
              <a:rPr lang="en-GB" dirty="0"/>
              <a:t>Name &amp; Title</a:t>
            </a:r>
          </a:p>
          <a:p>
            <a:pPr lvl="0"/>
            <a:r>
              <a:rPr lang="en-GB" dirty="0"/>
              <a:t>Date etc.</a:t>
            </a:r>
            <a:endParaRPr lang="en-US" dirty="0"/>
          </a:p>
        </p:txBody>
      </p:sp>
      <p:sp>
        <p:nvSpPr>
          <p:cNvPr id="12" name="Text Placeholder 11">
            <a:extLst>
              <a:ext uri="{FF2B5EF4-FFF2-40B4-BE49-F238E27FC236}">
                <a16:creationId xmlns:a16="http://schemas.microsoft.com/office/drawing/2014/main" id="{1B82FD03-FDB8-344B-92B3-F47560F0712B}"/>
              </a:ext>
            </a:extLst>
          </p:cNvPr>
          <p:cNvSpPr>
            <a:spLocks noGrp="1"/>
          </p:cNvSpPr>
          <p:nvPr>
            <p:ph type="body" sz="quarter" idx="12" hasCustomPrompt="1"/>
          </p:nvPr>
        </p:nvSpPr>
        <p:spPr>
          <a:xfrm>
            <a:off x="479425" y="3445329"/>
            <a:ext cx="5154613" cy="1273629"/>
          </a:xfrm>
          <a:prstGeom prst="rect">
            <a:avLst/>
          </a:prstGeom>
        </p:spPr>
        <p:txBody>
          <a:bodyPr anchor="t"/>
          <a:lstStyle>
            <a:lvl1pPr marL="0" indent="0">
              <a:buNone/>
              <a:defRPr b="1" i="0">
                <a:solidFill>
                  <a:schemeClr val="bg2"/>
                </a:solidFill>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endParaRPr lang="en-US" dirty="0"/>
          </a:p>
        </p:txBody>
      </p:sp>
      <p:pic>
        <p:nvPicPr>
          <p:cNvPr id="6" name="Picture 5">
            <a:extLst>
              <a:ext uri="{FF2B5EF4-FFF2-40B4-BE49-F238E27FC236}">
                <a16:creationId xmlns:a16="http://schemas.microsoft.com/office/drawing/2014/main" id="{52E155E0-A5EC-0247-B8D0-AB1E5651C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782" y="370115"/>
            <a:ext cx="3575359" cy="807611"/>
          </a:xfrm>
          <a:prstGeom prst="rect">
            <a:avLst/>
          </a:prstGeom>
        </p:spPr>
      </p:pic>
    </p:spTree>
    <p:extLst>
      <p:ext uri="{BB962C8B-B14F-4D97-AF65-F5344CB8AC3E}">
        <p14:creationId xmlns:p14="http://schemas.microsoft.com/office/powerpoint/2010/main" val="24361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Bullet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739220A-1A96-7A4E-9816-EAEE2D09BBDD}"/>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9" name="Picture 8">
            <a:extLst>
              <a:ext uri="{FF2B5EF4-FFF2-40B4-BE49-F238E27FC236}">
                <a16:creationId xmlns:a16="http://schemas.microsoft.com/office/drawing/2014/main" id="{4695200E-0824-994A-80FC-DD92B8858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
        <p:nvSpPr>
          <p:cNvPr id="10" name="Title Placeholder 1">
            <a:extLst>
              <a:ext uri="{FF2B5EF4-FFF2-40B4-BE49-F238E27FC236}">
                <a16:creationId xmlns:a16="http://schemas.microsoft.com/office/drawing/2014/main" id="{5721D85A-9491-EE4C-801F-18E5342EA4C6}"/>
              </a:ext>
            </a:extLst>
          </p:cNvPr>
          <p:cNvSpPr>
            <a:spLocks noGrp="1"/>
          </p:cNvSpPr>
          <p:nvPr>
            <p:ph type="title"/>
          </p:nvPr>
        </p:nvSpPr>
        <p:spPr>
          <a:xfrm>
            <a:off x="483198" y="365126"/>
            <a:ext cx="10515600" cy="1048038"/>
          </a:xfrm>
          <a:prstGeom prst="rect">
            <a:avLst/>
          </a:prstGeom>
        </p:spPr>
        <p:txBody>
          <a:bodyPr vert="horz" lIns="91440" tIns="45720" rIns="91440" bIns="45720" rtlCol="0" anchor="t">
            <a:normAutofit/>
          </a:bodyPr>
          <a:lstStyle>
            <a:lvl1pPr>
              <a:defRPr sz="4000" b="1" i="0"/>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24775857-F72E-114F-AC48-A9D2BB20106E}"/>
              </a:ext>
            </a:extLst>
          </p:cNvPr>
          <p:cNvSpPr>
            <a:spLocks noGrp="1"/>
          </p:cNvSpPr>
          <p:nvPr>
            <p:ph type="body" sz="quarter" idx="10"/>
          </p:nvPr>
        </p:nvSpPr>
        <p:spPr>
          <a:xfrm>
            <a:off x="482600" y="1603375"/>
            <a:ext cx="8613775" cy="4452938"/>
          </a:xfrm>
          <a:prstGeom prst="rect">
            <a:avLst/>
          </a:prstGeom>
        </p:spPr>
        <p:txBody>
          <a:bodyPr/>
          <a:lstStyle>
            <a:lvl1pPr>
              <a:defRPr b="1" i="0">
                <a:latin typeface="Museo Sans 900" panose="02000000000000000000" pitchFamily="2" charset="77"/>
              </a:defRPr>
            </a:lvl1pPr>
            <a:lvl2pPr>
              <a:defRPr b="1" i="0">
                <a:latin typeface="Museo Sans 900" panose="02000000000000000000" pitchFamily="2" charset="77"/>
              </a:defRPr>
            </a:lvl2pPr>
            <a:lvl3pPr>
              <a:defRPr b="1" i="0">
                <a:latin typeface="Museo Sans 900" panose="02000000000000000000" pitchFamily="2" charset="77"/>
              </a:defRPr>
            </a:lvl3pPr>
            <a:lvl4pPr>
              <a:defRPr b="1" i="0">
                <a:latin typeface="Museo Sans 900" panose="02000000000000000000" pitchFamily="2" charset="77"/>
              </a:defRPr>
            </a:lvl4pPr>
            <a:lvl5pPr>
              <a:defRPr b="1" i="0">
                <a:latin typeface="Museo Sans 900" panose="02000000000000000000"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2952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739220A-1A96-7A4E-9816-EAEE2D09BBDD}"/>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9" name="Picture 8">
            <a:extLst>
              <a:ext uri="{FF2B5EF4-FFF2-40B4-BE49-F238E27FC236}">
                <a16:creationId xmlns:a16="http://schemas.microsoft.com/office/drawing/2014/main" id="{4695200E-0824-994A-80FC-DD92B8858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
        <p:nvSpPr>
          <p:cNvPr id="10" name="Title Placeholder 1">
            <a:extLst>
              <a:ext uri="{FF2B5EF4-FFF2-40B4-BE49-F238E27FC236}">
                <a16:creationId xmlns:a16="http://schemas.microsoft.com/office/drawing/2014/main" id="{5721D85A-9491-EE4C-801F-18E5342EA4C6}"/>
              </a:ext>
            </a:extLst>
          </p:cNvPr>
          <p:cNvSpPr>
            <a:spLocks noGrp="1"/>
          </p:cNvSpPr>
          <p:nvPr>
            <p:ph type="title"/>
          </p:nvPr>
        </p:nvSpPr>
        <p:spPr>
          <a:xfrm>
            <a:off x="483198" y="365125"/>
            <a:ext cx="5395088" cy="1052477"/>
          </a:xfrm>
          <a:prstGeom prst="rect">
            <a:avLst/>
          </a:prstGeom>
        </p:spPr>
        <p:txBody>
          <a:bodyPr vert="horz" lIns="91440" tIns="45720" rIns="91440" bIns="45720" rtlCol="0" anchor="t">
            <a:normAutofit/>
          </a:bodyPr>
          <a:lstStyle>
            <a:lvl1pPr>
              <a:defRPr sz="4000" b="1" i="0"/>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24775857-F72E-114F-AC48-A9D2BB20106E}"/>
              </a:ext>
            </a:extLst>
          </p:cNvPr>
          <p:cNvSpPr>
            <a:spLocks noGrp="1"/>
          </p:cNvSpPr>
          <p:nvPr>
            <p:ph type="body" sz="quarter" idx="10"/>
          </p:nvPr>
        </p:nvSpPr>
        <p:spPr>
          <a:xfrm>
            <a:off x="482600" y="1712685"/>
            <a:ext cx="6179457" cy="4343627"/>
          </a:xfrm>
          <a:prstGeom prst="rect">
            <a:avLst/>
          </a:prstGeom>
        </p:spPr>
        <p:txBody>
          <a:bodyPr/>
          <a:lstStyle>
            <a:lvl1pPr>
              <a:buClr>
                <a:schemeClr val="tx2"/>
              </a:buClr>
              <a:defRPr sz="2600" b="1" i="0">
                <a:latin typeface="Museo Sans 900" panose="02000000000000000000" pitchFamily="2" charset="77"/>
              </a:defRPr>
            </a:lvl1pPr>
          </a:lstStyle>
          <a:p>
            <a:pPr lvl="0"/>
            <a:r>
              <a:rPr lang="en-GB" dirty="0"/>
              <a:t>Click to edit Master text</a:t>
            </a:r>
            <a:endParaRPr lang="en-US" dirty="0"/>
          </a:p>
        </p:txBody>
      </p:sp>
      <p:sp>
        <p:nvSpPr>
          <p:cNvPr id="6" name="Picture Placeholder 4">
            <a:extLst>
              <a:ext uri="{FF2B5EF4-FFF2-40B4-BE49-F238E27FC236}">
                <a16:creationId xmlns:a16="http://schemas.microsoft.com/office/drawing/2014/main" id="{76B9BC12-BBB5-3B41-AAFC-8C06F0A043FF}"/>
              </a:ext>
            </a:extLst>
          </p:cNvPr>
          <p:cNvSpPr>
            <a:spLocks noGrp="1"/>
          </p:cNvSpPr>
          <p:nvPr>
            <p:ph type="pic" sz="quarter" idx="11" hasCustomPrompt="1"/>
          </p:nvPr>
        </p:nvSpPr>
        <p:spPr>
          <a:xfrm>
            <a:off x="7037386" y="0"/>
            <a:ext cx="5154614" cy="6858000"/>
          </a:xfrm>
          <a:prstGeom prst="rect">
            <a:avLst/>
          </a:prstGeom>
          <a:solidFill>
            <a:schemeClr val="bg1">
              <a:lumMod val="85000"/>
            </a:schemeClr>
          </a:solidFill>
        </p:spPr>
        <p:txBody>
          <a:bodyPr/>
          <a:lstStyle>
            <a:lvl1pPr>
              <a:defRPr b="1" i="0">
                <a:latin typeface="Museo Sans 900" panose="02000000000000000000" pitchFamily="2" charset="77"/>
              </a:defRPr>
            </a:lvl1pPr>
          </a:lstStyle>
          <a:p>
            <a:r>
              <a:rPr lang="en-US" dirty="0"/>
              <a:t>Photo here</a:t>
            </a:r>
          </a:p>
        </p:txBody>
      </p:sp>
    </p:spTree>
    <p:extLst>
      <p:ext uri="{BB962C8B-B14F-4D97-AF65-F5344CB8AC3E}">
        <p14:creationId xmlns:p14="http://schemas.microsoft.com/office/powerpoint/2010/main" val="29604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tory Sli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739220A-1A96-7A4E-9816-EAEE2D09BBDD}"/>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9" name="Picture 8">
            <a:extLst>
              <a:ext uri="{FF2B5EF4-FFF2-40B4-BE49-F238E27FC236}">
                <a16:creationId xmlns:a16="http://schemas.microsoft.com/office/drawing/2014/main" id="{4695200E-0824-994A-80FC-DD92B8858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
        <p:nvSpPr>
          <p:cNvPr id="10" name="Title Placeholder 1">
            <a:extLst>
              <a:ext uri="{FF2B5EF4-FFF2-40B4-BE49-F238E27FC236}">
                <a16:creationId xmlns:a16="http://schemas.microsoft.com/office/drawing/2014/main" id="{5721D85A-9491-EE4C-801F-18E5342EA4C6}"/>
              </a:ext>
            </a:extLst>
          </p:cNvPr>
          <p:cNvSpPr>
            <a:spLocks noGrp="1"/>
          </p:cNvSpPr>
          <p:nvPr>
            <p:ph type="title" hasCustomPrompt="1"/>
          </p:nvPr>
        </p:nvSpPr>
        <p:spPr>
          <a:xfrm>
            <a:off x="483198" y="365125"/>
            <a:ext cx="5395088" cy="1052477"/>
          </a:xfrm>
          <a:prstGeom prst="rect">
            <a:avLst/>
          </a:prstGeom>
        </p:spPr>
        <p:txBody>
          <a:bodyPr vert="horz" lIns="91440" tIns="45720" rIns="91440" bIns="45720" rtlCol="0" anchor="t">
            <a:normAutofit/>
          </a:bodyPr>
          <a:lstStyle>
            <a:lvl1pPr>
              <a:defRPr sz="4000" b="1" i="0"/>
            </a:lvl1pPr>
          </a:lstStyle>
          <a:p>
            <a:r>
              <a:rPr lang="en-GB" dirty="0"/>
              <a:t>Impact story title</a:t>
            </a:r>
            <a:endParaRPr lang="en-US" dirty="0"/>
          </a:p>
        </p:txBody>
      </p:sp>
      <p:sp>
        <p:nvSpPr>
          <p:cNvPr id="4" name="Text Placeholder 3">
            <a:extLst>
              <a:ext uri="{FF2B5EF4-FFF2-40B4-BE49-F238E27FC236}">
                <a16:creationId xmlns:a16="http://schemas.microsoft.com/office/drawing/2014/main" id="{24775857-F72E-114F-AC48-A9D2BB20106E}"/>
              </a:ext>
            </a:extLst>
          </p:cNvPr>
          <p:cNvSpPr>
            <a:spLocks noGrp="1"/>
          </p:cNvSpPr>
          <p:nvPr>
            <p:ph type="body" sz="quarter" idx="10" hasCustomPrompt="1"/>
          </p:nvPr>
        </p:nvSpPr>
        <p:spPr>
          <a:xfrm>
            <a:off x="482600" y="1712685"/>
            <a:ext cx="5154615" cy="4343627"/>
          </a:xfrm>
          <a:prstGeom prst="rect">
            <a:avLst/>
          </a:prstGeom>
        </p:spPr>
        <p:txBody>
          <a:bodyPr/>
          <a:lstStyle>
            <a:lvl1pPr marL="0" indent="0">
              <a:buNone/>
              <a:defRPr sz="1800" b="1" i="0">
                <a:latin typeface="Museo Sans 900" panose="02000000000000000000" pitchFamily="2" charset="77"/>
              </a:defRPr>
            </a:lvl1pPr>
          </a:lstStyle>
          <a:p>
            <a:pPr lvl="0"/>
            <a:r>
              <a:rPr lang="en-GB" dirty="0"/>
              <a:t>Story text</a:t>
            </a:r>
            <a:endParaRPr lang="en-US" dirty="0"/>
          </a:p>
        </p:txBody>
      </p:sp>
      <p:sp>
        <p:nvSpPr>
          <p:cNvPr id="6" name="Picture Placeholder 4">
            <a:extLst>
              <a:ext uri="{FF2B5EF4-FFF2-40B4-BE49-F238E27FC236}">
                <a16:creationId xmlns:a16="http://schemas.microsoft.com/office/drawing/2014/main" id="{76B9BC12-BBB5-3B41-AAFC-8C06F0A043FF}"/>
              </a:ext>
            </a:extLst>
          </p:cNvPr>
          <p:cNvSpPr>
            <a:spLocks noGrp="1"/>
          </p:cNvSpPr>
          <p:nvPr>
            <p:ph type="pic" sz="quarter" idx="11" hasCustomPrompt="1"/>
          </p:nvPr>
        </p:nvSpPr>
        <p:spPr>
          <a:xfrm>
            <a:off x="6096000" y="0"/>
            <a:ext cx="6096000" cy="6858000"/>
          </a:xfrm>
          <a:prstGeom prst="rect">
            <a:avLst/>
          </a:prstGeom>
          <a:solidFill>
            <a:schemeClr val="bg1">
              <a:lumMod val="85000"/>
            </a:schemeClr>
          </a:solidFill>
        </p:spPr>
        <p:txBody>
          <a:bodyPr/>
          <a:lstStyle>
            <a:lvl1pPr>
              <a:defRPr b="1" i="0">
                <a:latin typeface="Museo Sans 900" panose="02000000000000000000" pitchFamily="2" charset="77"/>
              </a:defRPr>
            </a:lvl1pPr>
          </a:lstStyle>
          <a:p>
            <a:r>
              <a:rPr lang="en-US" dirty="0"/>
              <a:t>Photo here</a:t>
            </a:r>
          </a:p>
        </p:txBody>
      </p:sp>
    </p:spTree>
    <p:extLst>
      <p:ext uri="{BB962C8B-B14F-4D97-AF65-F5344CB8AC3E}">
        <p14:creationId xmlns:p14="http://schemas.microsoft.com/office/powerpoint/2010/main" val="38045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lide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CF8EF2F-C97A-FA49-9FEA-CD7D911CDEB3}"/>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a:defRPr b="1" i="0">
                <a:latin typeface="Museo Sans 900" panose="02000000000000000000" pitchFamily="2" charset="77"/>
              </a:defRPr>
            </a:lvl1pPr>
          </a:lstStyle>
          <a:p>
            <a:r>
              <a:rPr lang="en-US" dirty="0"/>
              <a:t>Insert photo</a:t>
            </a:r>
          </a:p>
        </p:txBody>
      </p:sp>
    </p:spTree>
    <p:extLst>
      <p:ext uri="{BB962C8B-B14F-4D97-AF65-F5344CB8AC3E}">
        <p14:creationId xmlns:p14="http://schemas.microsoft.com/office/powerpoint/2010/main" val="40638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CF8EF2F-C97A-FA49-9FEA-CD7D911CDEB3}"/>
              </a:ext>
            </a:extLst>
          </p:cNvPr>
          <p:cNvSpPr>
            <a:spLocks noGrp="1"/>
          </p:cNvSpPr>
          <p:nvPr>
            <p:ph type="pic" sz="quarter" idx="10" hasCustomPrompt="1"/>
          </p:nvPr>
        </p:nvSpPr>
        <p:spPr>
          <a:xfrm>
            <a:off x="0" y="0"/>
            <a:ext cx="6038490" cy="6858000"/>
          </a:xfrm>
          <a:prstGeom prst="rect">
            <a:avLst/>
          </a:prstGeom>
          <a:solidFill>
            <a:schemeClr val="bg1">
              <a:lumMod val="95000"/>
            </a:schemeClr>
          </a:solidFill>
        </p:spPr>
        <p:txBody>
          <a:bodyPr/>
          <a:lstStyle>
            <a:lvl1pPr>
              <a:defRPr b="1" i="0">
                <a:latin typeface="Museo Sans 900" panose="02000000000000000000" pitchFamily="2" charset="77"/>
              </a:defRPr>
            </a:lvl1pPr>
          </a:lstStyle>
          <a:p>
            <a:r>
              <a:rPr lang="en-US" dirty="0"/>
              <a:t>Insert photo</a:t>
            </a:r>
          </a:p>
        </p:txBody>
      </p:sp>
      <p:sp>
        <p:nvSpPr>
          <p:cNvPr id="3" name="Picture Placeholder 3">
            <a:extLst>
              <a:ext uri="{FF2B5EF4-FFF2-40B4-BE49-F238E27FC236}">
                <a16:creationId xmlns:a16="http://schemas.microsoft.com/office/drawing/2014/main" id="{FE54F9B4-FD31-6142-A3B7-469D95CD0584}"/>
              </a:ext>
            </a:extLst>
          </p:cNvPr>
          <p:cNvSpPr>
            <a:spLocks noGrp="1"/>
          </p:cNvSpPr>
          <p:nvPr>
            <p:ph type="pic" sz="quarter" idx="11" hasCustomPrompt="1"/>
          </p:nvPr>
        </p:nvSpPr>
        <p:spPr>
          <a:xfrm>
            <a:off x="6153509" y="0"/>
            <a:ext cx="6038491" cy="6858000"/>
          </a:xfrm>
          <a:prstGeom prst="rect">
            <a:avLst/>
          </a:prstGeom>
          <a:solidFill>
            <a:schemeClr val="bg1">
              <a:lumMod val="95000"/>
            </a:schemeClr>
          </a:solidFill>
        </p:spPr>
        <p:txBody>
          <a:bodyPr/>
          <a:lstStyle>
            <a:lvl1pPr>
              <a:defRPr b="1" i="0">
                <a:latin typeface="Museo Sans 900" panose="02000000000000000000" pitchFamily="2" charset="77"/>
              </a:defRPr>
            </a:lvl1pPr>
          </a:lstStyle>
          <a:p>
            <a:r>
              <a:rPr lang="en-US" dirty="0"/>
              <a:t>Insert photo</a:t>
            </a:r>
          </a:p>
        </p:txBody>
      </p:sp>
    </p:spTree>
    <p:extLst>
      <p:ext uri="{BB962C8B-B14F-4D97-AF65-F5344CB8AC3E}">
        <p14:creationId xmlns:p14="http://schemas.microsoft.com/office/powerpoint/2010/main" val="394564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4" y="1561454"/>
            <a:ext cx="6913267" cy="3735091"/>
          </a:xfrm>
        </p:spPr>
        <p:txBody>
          <a:bodyPr anchor="ctr">
            <a:normAutofit/>
          </a:bodyPr>
          <a:lstStyle>
            <a:lvl1pPr algn="l">
              <a:defRPr sz="5000" b="1" i="0">
                <a:solidFill>
                  <a:schemeClr val="accent3"/>
                </a:solidFill>
              </a:defRPr>
            </a:lvl1pPr>
          </a:lstStyle>
          <a:p>
            <a:r>
              <a:rPr lang="en-GB" dirty="0"/>
              <a:t>Headline Text</a:t>
            </a:r>
            <a:endParaRPr lang="en-US" dirty="0"/>
          </a:p>
        </p:txBody>
      </p:sp>
      <p:sp>
        <p:nvSpPr>
          <p:cNvPr id="10" name="Slide Number Placeholder 5">
            <a:extLst>
              <a:ext uri="{FF2B5EF4-FFF2-40B4-BE49-F238E27FC236}">
                <a16:creationId xmlns:a16="http://schemas.microsoft.com/office/drawing/2014/main" id="{6F013095-3B7A-E643-9A75-0B9F5B01ED02}"/>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11" name="Picture 10">
            <a:extLst>
              <a:ext uri="{FF2B5EF4-FFF2-40B4-BE49-F238E27FC236}">
                <a16:creationId xmlns:a16="http://schemas.microsoft.com/office/drawing/2014/main" id="{6287BC4F-5371-2E48-A216-26932FBF95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Tree>
    <p:extLst>
      <p:ext uri="{BB962C8B-B14F-4D97-AF65-F5344CB8AC3E}">
        <p14:creationId xmlns:p14="http://schemas.microsoft.com/office/powerpoint/2010/main" val="276691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341A9-6B63-3E4B-AE5E-487F4585265B}"/>
              </a:ext>
            </a:extLst>
          </p:cNvPr>
          <p:cNvSpPr>
            <a:spLocks noGrp="1"/>
          </p:cNvSpPr>
          <p:nvPr>
            <p:ph type="title"/>
          </p:nvPr>
        </p:nvSpPr>
        <p:spPr>
          <a:xfrm>
            <a:off x="483198" y="2226582"/>
            <a:ext cx="8007659" cy="1202418"/>
          </a:xfrm>
          <a:prstGeom prst="rect">
            <a:avLst/>
          </a:prstGeom>
        </p:spPr>
        <p:txBody>
          <a:bodyPr vert="horz" lIns="91440" tIns="45720" rIns="91440" bIns="45720" rtlCol="0" anchor="b">
            <a:normAutofit/>
          </a:bodyPr>
          <a:lstStyle/>
          <a:p>
            <a:r>
              <a:rPr lang="en-GB" dirty="0"/>
              <a:t>Headline Part One</a:t>
            </a:r>
            <a:endParaRPr lang="en-US" dirty="0"/>
          </a:p>
        </p:txBody>
      </p:sp>
    </p:spTree>
    <p:extLst>
      <p:ext uri="{BB962C8B-B14F-4D97-AF65-F5344CB8AC3E}">
        <p14:creationId xmlns:p14="http://schemas.microsoft.com/office/powerpoint/2010/main" val="95325283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71" r:id="rId5"/>
    <p:sldLayoutId id="2147483672" r:id="rId6"/>
    <p:sldLayoutId id="2147483669" r:id="rId7"/>
    <p:sldLayoutId id="2147483670" r:id="rId8"/>
    <p:sldLayoutId id="214748366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hdr="0" ftr="0" dt="0"/>
  <p:txStyles>
    <p:titleStyle>
      <a:lvl1pPr algn="l" defTabSz="914400" rtl="0" eaLnBrk="1" latinLnBrk="0" hangingPunct="1">
        <a:lnSpc>
          <a:spcPct val="90000"/>
        </a:lnSpc>
        <a:spcBef>
          <a:spcPct val="0"/>
        </a:spcBef>
        <a:buNone/>
        <a:defRPr sz="5400" b="1" i="0" kern="1200">
          <a:solidFill>
            <a:schemeClr val="tx2"/>
          </a:solidFill>
          <a:latin typeface="Museo Sans 900" panose="02000000000000000000"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10">
          <p15:clr>
            <a:srgbClr val="F26B43"/>
          </p15:clr>
        </p15:guide>
        <p15:guide id="4" pos="302" userDrawn="1">
          <p15:clr>
            <a:srgbClr val="F26B43"/>
          </p15:clr>
        </p15:guide>
        <p15:guide id="5" pos="73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con&#10;&#10;Description automatically generated">
            <a:extLst>
              <a:ext uri="{FF2B5EF4-FFF2-40B4-BE49-F238E27FC236}">
                <a16:creationId xmlns:a16="http://schemas.microsoft.com/office/drawing/2014/main" id="{4B033C2A-7813-4FC4-BBE6-42232E1C72C7}"/>
              </a:ext>
            </a:extLst>
          </p:cNvPr>
          <p:cNvPicPr>
            <a:picLocks noChangeAspect="1"/>
          </p:cNvPicPr>
          <p:nvPr/>
        </p:nvPicPr>
        <p:blipFill>
          <a:blip r:embed="rId3"/>
          <a:stretch>
            <a:fillRect/>
          </a:stretch>
        </p:blipFill>
        <p:spPr>
          <a:xfrm>
            <a:off x="7024777" y="1020792"/>
            <a:ext cx="4827916" cy="4814645"/>
          </a:xfrm>
          <a:prstGeom prst="rect">
            <a:avLst/>
          </a:prstGeom>
        </p:spPr>
      </p:pic>
      <p:sp>
        <p:nvSpPr>
          <p:cNvPr id="2" name="Title 1">
            <a:extLst>
              <a:ext uri="{FF2B5EF4-FFF2-40B4-BE49-F238E27FC236}">
                <a16:creationId xmlns:a16="http://schemas.microsoft.com/office/drawing/2014/main" id="{DC460FEA-0B5B-7544-B1CB-987692CF9431}"/>
              </a:ext>
            </a:extLst>
          </p:cNvPr>
          <p:cNvSpPr>
            <a:spLocks noGrp="1"/>
          </p:cNvSpPr>
          <p:nvPr>
            <p:ph type="ctrTitle"/>
          </p:nvPr>
        </p:nvSpPr>
        <p:spPr>
          <a:xfrm>
            <a:off x="416361" y="2301580"/>
            <a:ext cx="6977665" cy="1655762"/>
          </a:xfrm>
        </p:spPr>
        <p:txBody>
          <a:bodyPr>
            <a:noAutofit/>
          </a:bodyPr>
          <a:lstStyle/>
          <a:p>
            <a:r>
              <a:rPr lang="en-US" sz="4400" spc="-200" dirty="0">
                <a:solidFill>
                  <a:schemeClr val="accent4"/>
                </a:solidFill>
                <a:latin typeface="Museo Sans 900"/>
                <a:cs typeface="Arial"/>
              </a:rPr>
              <a:t>Education unlocks</a:t>
            </a:r>
            <a:br>
              <a:rPr lang="en-US" sz="4400" spc="-200" dirty="0"/>
            </a:br>
            <a:r>
              <a:rPr lang="en-US" sz="4400" spc="-200" dirty="0">
                <a:solidFill>
                  <a:schemeClr val="accent3"/>
                </a:solidFill>
                <a:latin typeface="Museo Sans 900"/>
                <a:cs typeface="Arial"/>
              </a:rPr>
              <a:t>good health and well-being</a:t>
            </a:r>
          </a:p>
        </p:txBody>
      </p:sp>
      <p:sp>
        <p:nvSpPr>
          <p:cNvPr id="4" name="Text Placeholder 3">
            <a:extLst>
              <a:ext uri="{FF2B5EF4-FFF2-40B4-BE49-F238E27FC236}">
                <a16:creationId xmlns:a16="http://schemas.microsoft.com/office/drawing/2014/main" id="{A3CE33D2-AE76-4044-A024-16EEEB6BF37A}"/>
              </a:ext>
            </a:extLst>
          </p:cNvPr>
          <p:cNvSpPr>
            <a:spLocks noGrp="1"/>
          </p:cNvSpPr>
          <p:nvPr>
            <p:ph type="body" sz="quarter" idx="4294967295"/>
          </p:nvPr>
        </p:nvSpPr>
        <p:spPr>
          <a:xfrm>
            <a:off x="479425" y="5250998"/>
            <a:ext cx="5154613" cy="1273628"/>
          </a:xfrm>
          <a:prstGeom prst="rect">
            <a:avLst/>
          </a:prstGeom>
        </p:spPr>
        <p:txBody>
          <a:bodyPr/>
          <a:lstStyle/>
          <a:p>
            <a:r>
              <a:rPr lang="en-US" sz="2800" dirty="0"/>
              <a:t>Slideshow for Educators</a:t>
            </a:r>
          </a:p>
          <a:p>
            <a:endParaRPr lang="en-US" sz="2000" b="0" dirty="0">
              <a:latin typeface="Museo Sans 300" panose="02000000000000000000" pitchFamily="2" charset="77"/>
            </a:endParaRPr>
          </a:p>
        </p:txBody>
      </p:sp>
    </p:spTree>
    <p:extLst>
      <p:ext uri="{BB962C8B-B14F-4D97-AF65-F5344CB8AC3E}">
        <p14:creationId xmlns:p14="http://schemas.microsoft.com/office/powerpoint/2010/main" val="207047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BC01B0-4D5D-794C-AEA3-A135A0B011DF}"/>
              </a:ext>
            </a:extLst>
          </p:cNvPr>
          <p:cNvSpPr>
            <a:spLocks noGrp="1"/>
          </p:cNvSpPr>
          <p:nvPr>
            <p:ph type="sldNum" sz="quarter" idx="4"/>
          </p:nvPr>
        </p:nvSpPr>
        <p:spPr>
          <a:xfrm>
            <a:off x="483198" y="6242085"/>
            <a:ext cx="671457" cy="294740"/>
          </a:xfrm>
        </p:spPr>
        <p:txBody>
          <a:bodyPr/>
          <a:lstStyle/>
          <a:p>
            <a:fld id="{540D144C-11AF-EC44-9A7A-00E7093A6A62}" type="slidenum">
              <a:rPr lang="en-US" smtClean="0"/>
              <a:pPr/>
              <a:t>10</a:t>
            </a:fld>
            <a:endParaRPr lang="en-US" dirty="0"/>
          </a:p>
        </p:txBody>
      </p:sp>
      <p:sp>
        <p:nvSpPr>
          <p:cNvPr id="5" name="Rectangle 4"/>
          <p:cNvSpPr/>
          <p:nvPr/>
        </p:nvSpPr>
        <p:spPr>
          <a:xfrm>
            <a:off x="800439" y="1713587"/>
            <a:ext cx="9934453" cy="1200329"/>
          </a:xfrm>
          <a:prstGeom prst="rect">
            <a:avLst/>
          </a:prstGeom>
        </p:spPr>
        <p:txBody>
          <a:bodyPr wrap="square" lIns="91440" tIns="45720" rIns="91440" bIns="45720" anchor="t">
            <a:spAutoFit/>
          </a:bodyPr>
          <a:lstStyle/>
          <a:p>
            <a:pPr>
              <a:spcAft>
                <a:spcPts val="1800"/>
              </a:spcAft>
              <a:buClr>
                <a:schemeClr val="bg1"/>
              </a:buClr>
            </a:pPr>
            <a:r>
              <a:rPr lang="en-US" sz="3600" dirty="0">
                <a:solidFill>
                  <a:schemeClr val="bg1"/>
                </a:solidFill>
                <a:latin typeface="Museo Sans 900"/>
              </a:rPr>
              <a:t>You have one minute to think of as many different emotions as possible!</a:t>
            </a:r>
          </a:p>
        </p:txBody>
      </p:sp>
      <p:sp>
        <p:nvSpPr>
          <p:cNvPr id="6" name="Title 1">
            <a:extLst>
              <a:ext uri="{FF2B5EF4-FFF2-40B4-BE49-F238E27FC236}">
                <a16:creationId xmlns:a16="http://schemas.microsoft.com/office/drawing/2014/main" id="{FBD0F8EB-58F6-A442-A767-5D47FB92F1F3}"/>
              </a:ext>
            </a:extLst>
          </p:cNvPr>
          <p:cNvSpPr>
            <a:spLocks noGrp="1"/>
          </p:cNvSpPr>
          <p:nvPr>
            <p:ph type="ctrTitle"/>
          </p:nvPr>
        </p:nvSpPr>
        <p:spPr>
          <a:xfrm>
            <a:off x="806090" y="239105"/>
            <a:ext cx="10982386" cy="1996402"/>
          </a:xfrm>
        </p:spPr>
        <p:txBody>
          <a:bodyPr>
            <a:noAutofit/>
          </a:bodyPr>
          <a:lstStyle/>
          <a:p>
            <a:r>
              <a:rPr lang="en-US" sz="5400" dirty="0">
                <a:latin typeface="Museo Sans 300"/>
                <a:cs typeface="Arial"/>
              </a:rPr>
              <a:t>Challenge</a:t>
            </a:r>
            <a:endParaRPr lang="en-US" sz="5400">
              <a:latin typeface="Museo Sans 300"/>
              <a:cs typeface="Arial"/>
            </a:endParaRPr>
          </a:p>
        </p:txBody>
      </p:sp>
      <p:pic>
        <p:nvPicPr>
          <p:cNvPr id="2050" name="Picture 2" descr="Emoji, Smilie, Whatsapp, Emotion, Laugh, Face, 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390" y="3267518"/>
            <a:ext cx="4545221" cy="306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95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5" name="Picture 4" descr="https://d2lo9qrcc42lm4.cloudfront.net/Images/News/_contentLarge/RTI-Theirworld-activity-pack.jpg?mtime=20210203095123"/>
          <p:cNvPicPr>
            <a:picLocks noChangeAspect="1"/>
          </p:cNvPicPr>
          <p:nvPr/>
        </p:nvPicPr>
        <p:blipFill rotWithShape="1">
          <a:blip r:embed="rId3" cstate="print">
            <a:extLst>
              <a:ext uri="{28A0092B-C50C-407E-A947-70E740481C1C}">
                <a14:useLocalDpi xmlns:a14="http://schemas.microsoft.com/office/drawing/2010/main" val="0"/>
              </a:ext>
            </a:extLst>
          </a:blip>
          <a:srcRect t="8895" b="6298"/>
          <a:stretch/>
        </p:blipFill>
        <p:spPr bwMode="auto">
          <a:xfrm>
            <a:off x="0" y="0"/>
            <a:ext cx="12192000" cy="6878472"/>
          </a:xfrm>
          <a:prstGeom prst="rect">
            <a:avLst/>
          </a:prstGeom>
          <a:noFill/>
        </p:spPr>
      </p:pic>
      <p:sp>
        <p:nvSpPr>
          <p:cNvPr id="3" name="Rectangle 2"/>
          <p:cNvSpPr/>
          <p:nvPr/>
        </p:nvSpPr>
        <p:spPr>
          <a:xfrm>
            <a:off x="5566785" y="6067400"/>
            <a:ext cx="6366423" cy="646331"/>
          </a:xfrm>
          <a:prstGeom prst="rect">
            <a:avLst/>
          </a:prstGeom>
          <a:solidFill>
            <a:schemeClr val="bg2"/>
          </a:solidFill>
          <a:ln>
            <a:noFill/>
          </a:ln>
        </p:spPr>
        <p:txBody>
          <a:bodyPr wrap="square" lIns="91440" tIns="45720" rIns="91440" bIns="45720" anchor="t">
            <a:spAutoFit/>
          </a:bodyPr>
          <a:lstStyle/>
          <a:p>
            <a:pPr algn="ctr"/>
            <a:r>
              <a:rPr lang="en-US" sz="3600" b="1" dirty="0">
                <a:solidFill>
                  <a:schemeClr val="bg1"/>
                </a:solidFill>
                <a:latin typeface="Museo Sans 900"/>
              </a:rPr>
              <a:t>Giving out well-being packs</a:t>
            </a:r>
          </a:p>
        </p:txBody>
      </p:sp>
    </p:spTree>
    <p:extLst>
      <p:ext uri="{BB962C8B-B14F-4D97-AF65-F5344CB8AC3E}">
        <p14:creationId xmlns:p14="http://schemas.microsoft.com/office/powerpoint/2010/main" val="358814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riangle 5">
            <a:extLst>
              <a:ext uri="{FF2B5EF4-FFF2-40B4-BE49-F238E27FC236}">
                <a16:creationId xmlns:a16="http://schemas.microsoft.com/office/drawing/2014/main" id="{03589377-F635-F14B-98A7-053CCCFF2E84}"/>
              </a:ext>
            </a:extLst>
          </p:cNvPr>
          <p:cNvSpPr/>
          <p:nvPr/>
        </p:nvSpPr>
        <p:spPr>
          <a:xfrm rot="20654046">
            <a:off x="6745155" y="3256618"/>
            <a:ext cx="815337" cy="66276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latin typeface="Museo Sans 900" panose="02000000000000000000" pitchFamily="2" charset="77"/>
            </a:endParaRPr>
          </a:p>
        </p:txBody>
      </p:sp>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12</a:t>
            </a:fld>
            <a:endParaRPr lang="en-US" dirty="0"/>
          </a:p>
        </p:txBody>
      </p:sp>
      <p:grpSp>
        <p:nvGrpSpPr>
          <p:cNvPr id="19" name="Group 18"/>
          <p:cNvGrpSpPr/>
          <p:nvPr/>
        </p:nvGrpSpPr>
        <p:grpSpPr>
          <a:xfrm>
            <a:off x="491355" y="553452"/>
            <a:ext cx="6251287" cy="2376403"/>
            <a:chOff x="807073" y="-20618"/>
            <a:chExt cx="5708638" cy="2376403"/>
          </a:xfrm>
        </p:grpSpPr>
        <p:sp>
          <p:nvSpPr>
            <p:cNvPr id="7" name="Triangle 5">
              <a:extLst>
                <a:ext uri="{FF2B5EF4-FFF2-40B4-BE49-F238E27FC236}">
                  <a16:creationId xmlns:a16="http://schemas.microsoft.com/office/drawing/2014/main" id="{03589377-F635-F14B-98A7-053CCCFF2E84}"/>
                </a:ext>
              </a:extLst>
            </p:cNvPr>
            <p:cNvSpPr/>
            <p:nvPr/>
          </p:nvSpPr>
          <p:spPr>
            <a:xfrm rot="20654046">
              <a:off x="807073" y="1561494"/>
              <a:ext cx="861540" cy="79429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latin typeface="Museo Sans 900" panose="02000000000000000000" pitchFamily="2" charset="77"/>
              </a:endParaRPr>
            </a:p>
          </p:txBody>
        </p:sp>
        <p:sp>
          <p:nvSpPr>
            <p:cNvPr id="8" name="Rounded Rectangle 7">
              <a:extLst>
                <a:ext uri="{FF2B5EF4-FFF2-40B4-BE49-F238E27FC236}">
                  <a16:creationId xmlns:a16="http://schemas.microsoft.com/office/drawing/2014/main" id="{AEF5A5A7-A2B4-5648-83A3-6A3E01A0A85F}"/>
                </a:ext>
              </a:extLst>
            </p:cNvPr>
            <p:cNvSpPr/>
            <p:nvPr/>
          </p:nvSpPr>
          <p:spPr>
            <a:xfrm>
              <a:off x="1079190" y="-20618"/>
              <a:ext cx="5436521" cy="2217581"/>
            </a:xfrm>
            <a:prstGeom prst="roundRect">
              <a:avLst>
                <a:gd name="adj" fmla="val 347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200" dirty="0">
                  <a:latin typeface="Museo Sans 900"/>
                </a:rPr>
                <a:t>How do you think these children might have felt by being forced to stay at home because of Covid-19? </a:t>
              </a:r>
              <a:endParaRPr lang="en-GB" sz="3200" dirty="0">
                <a:latin typeface="Museo Sans 900"/>
              </a:endParaRPr>
            </a:p>
          </p:txBody>
        </p:sp>
      </p:grpSp>
      <p:grpSp>
        <p:nvGrpSpPr>
          <p:cNvPr id="13" name="Group 12"/>
          <p:cNvGrpSpPr/>
          <p:nvPr/>
        </p:nvGrpSpPr>
        <p:grpSpPr>
          <a:xfrm>
            <a:off x="1144068" y="4357479"/>
            <a:ext cx="5910605" cy="1982906"/>
            <a:chOff x="807073" y="-20618"/>
            <a:chExt cx="6245544" cy="2376403"/>
          </a:xfrm>
          <a:solidFill>
            <a:srgbClr val="92D050"/>
          </a:solidFill>
        </p:grpSpPr>
        <p:sp>
          <p:nvSpPr>
            <p:cNvPr id="14" name="Triangle 5">
              <a:extLst>
                <a:ext uri="{FF2B5EF4-FFF2-40B4-BE49-F238E27FC236}">
                  <a16:creationId xmlns:a16="http://schemas.microsoft.com/office/drawing/2014/main" id="{03589377-F635-F14B-98A7-053CCCFF2E84}"/>
                </a:ext>
              </a:extLst>
            </p:cNvPr>
            <p:cNvSpPr/>
            <p:nvPr/>
          </p:nvSpPr>
          <p:spPr>
            <a:xfrm rot="20654046">
              <a:off x="807073" y="1561494"/>
              <a:ext cx="861540" cy="79429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latin typeface="Museo Sans 900" panose="02000000000000000000" pitchFamily="2" charset="77"/>
              </a:endParaRPr>
            </a:p>
          </p:txBody>
        </p:sp>
        <p:sp>
          <p:nvSpPr>
            <p:cNvPr id="15" name="Rounded Rectangle 14">
              <a:extLst>
                <a:ext uri="{FF2B5EF4-FFF2-40B4-BE49-F238E27FC236}">
                  <a16:creationId xmlns:a16="http://schemas.microsoft.com/office/drawing/2014/main" id="{AEF5A5A7-A2B4-5648-83A3-6A3E01A0A85F}"/>
                </a:ext>
              </a:extLst>
            </p:cNvPr>
            <p:cNvSpPr/>
            <p:nvPr/>
          </p:nvSpPr>
          <p:spPr>
            <a:xfrm>
              <a:off x="1079190" y="-20618"/>
              <a:ext cx="5973427" cy="2217581"/>
            </a:xfrm>
            <a:prstGeom prst="roundRect">
              <a:avLst>
                <a:gd name="adj" fmla="val 3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200" dirty="0">
                  <a:latin typeface="Museo Sans 900"/>
                </a:rPr>
                <a:t>How do you think it might feel to suddenly have to leave home?</a:t>
              </a:r>
              <a:endParaRPr lang="en-GB" sz="3200" dirty="0">
                <a:latin typeface="Museo Sans 900"/>
              </a:endParaRPr>
            </a:p>
          </p:txBody>
        </p:sp>
      </p:grpSp>
      <p:sp>
        <p:nvSpPr>
          <p:cNvPr id="16" name="Rounded Rectangle 15">
            <a:extLst>
              <a:ext uri="{FF2B5EF4-FFF2-40B4-BE49-F238E27FC236}">
                <a16:creationId xmlns:a16="http://schemas.microsoft.com/office/drawing/2014/main" id="{AEF5A5A7-A2B4-5648-83A3-6A3E01A0A85F}"/>
              </a:ext>
            </a:extLst>
          </p:cNvPr>
          <p:cNvSpPr/>
          <p:nvPr/>
        </p:nvSpPr>
        <p:spPr>
          <a:xfrm>
            <a:off x="7054673" y="2281599"/>
            <a:ext cx="4766635" cy="1522970"/>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200" dirty="0">
                <a:latin typeface="Museo Sans 900"/>
              </a:rPr>
              <a:t>How might going to school help children’s well-being?</a:t>
            </a:r>
            <a:endParaRPr lang="en-GB" sz="3200" dirty="0">
              <a:latin typeface="Museo Sans 900"/>
            </a:endParaRPr>
          </a:p>
        </p:txBody>
      </p:sp>
    </p:spTree>
    <p:extLst>
      <p:ext uri="{BB962C8B-B14F-4D97-AF65-F5344CB8AC3E}">
        <p14:creationId xmlns:p14="http://schemas.microsoft.com/office/powerpoint/2010/main" val="221771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smtClean="0"/>
              <a:pPr/>
              <a:t>13</a:t>
            </a:fld>
            <a:endParaRPr lang="en-US" dirty="0"/>
          </a:p>
        </p:txBody>
      </p:sp>
      <p:sp>
        <p:nvSpPr>
          <p:cNvPr id="19" name="Oval 18"/>
          <p:cNvSpPr>
            <a:spLocks/>
          </p:cNvSpPr>
          <p:nvPr/>
        </p:nvSpPr>
        <p:spPr>
          <a:xfrm>
            <a:off x="3910642" y="2510783"/>
            <a:ext cx="4374736" cy="1630333"/>
          </a:xfrm>
          <a:prstGeom prst="ellipse">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a:latin typeface="Museo Sans 900"/>
              </a:rPr>
              <a:t>My well-being</a:t>
            </a:r>
          </a:p>
        </p:txBody>
      </p:sp>
      <p:cxnSp>
        <p:nvCxnSpPr>
          <p:cNvPr id="27" name="Straight Arrow Connector 26"/>
          <p:cNvCxnSpPr/>
          <p:nvPr/>
        </p:nvCxnSpPr>
        <p:spPr>
          <a:xfrm>
            <a:off x="3997827" y="1748783"/>
            <a:ext cx="534068" cy="709324"/>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756131" y="3783306"/>
            <a:ext cx="1180019" cy="86484"/>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086570" y="1637499"/>
            <a:ext cx="0" cy="709324"/>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840084" y="4258141"/>
            <a:ext cx="771802" cy="583140"/>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265140" y="4391497"/>
            <a:ext cx="267034" cy="644122"/>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8216415" y="2302766"/>
            <a:ext cx="1012657" cy="401573"/>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899044" y="2410141"/>
            <a:ext cx="911877" cy="537952"/>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6743063" y="4397364"/>
            <a:ext cx="289938" cy="563588"/>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7822056" y="4160961"/>
            <a:ext cx="909265" cy="476544"/>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8432075" y="3411336"/>
            <a:ext cx="1245456" cy="18557"/>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7351623" y="1745973"/>
            <a:ext cx="508108" cy="712134"/>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06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smtClean="0"/>
              <a:pPr/>
              <a:t>14</a:t>
            </a:fld>
            <a:endParaRPr lang="en-US" dirty="0"/>
          </a:p>
        </p:txBody>
      </p:sp>
      <p:sp>
        <p:nvSpPr>
          <p:cNvPr id="9" name="Rectangle 8"/>
          <p:cNvSpPr/>
          <p:nvPr/>
        </p:nvSpPr>
        <p:spPr>
          <a:xfrm>
            <a:off x="1986553" y="280881"/>
            <a:ext cx="8218894" cy="830997"/>
          </a:xfrm>
          <a:prstGeom prst="rect">
            <a:avLst/>
          </a:prstGeom>
        </p:spPr>
        <p:txBody>
          <a:bodyPr wrap="square">
            <a:spAutoFit/>
          </a:bodyPr>
          <a:lstStyle/>
          <a:p>
            <a:pPr algn="ctr">
              <a:spcAft>
                <a:spcPts val="1800"/>
              </a:spcAft>
              <a:buClr>
                <a:schemeClr val="bg1"/>
              </a:buClr>
            </a:pPr>
            <a:r>
              <a:rPr lang="en-US" sz="4800" b="1" dirty="0">
                <a:solidFill>
                  <a:schemeClr val="bg1"/>
                </a:solidFill>
                <a:latin typeface="Museo Sans 900"/>
              </a:rPr>
              <a:t>Well-being activity ideas</a:t>
            </a:r>
          </a:p>
        </p:txBody>
      </p:sp>
      <p:sp>
        <p:nvSpPr>
          <p:cNvPr id="2" name="Rounded Rectangle 1"/>
          <p:cNvSpPr/>
          <p:nvPr/>
        </p:nvSpPr>
        <p:spPr>
          <a:xfrm>
            <a:off x="978002" y="1779549"/>
            <a:ext cx="2623261" cy="134256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useo Sans 900"/>
              </a:rPr>
              <a:t>Take five deep breathes </a:t>
            </a:r>
          </a:p>
        </p:txBody>
      </p:sp>
      <p:sp>
        <p:nvSpPr>
          <p:cNvPr id="18" name="Rounded Rectangle 17"/>
          <p:cNvSpPr/>
          <p:nvPr/>
        </p:nvSpPr>
        <p:spPr>
          <a:xfrm>
            <a:off x="4010734" y="1564105"/>
            <a:ext cx="2884892" cy="155800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useo Sans 900"/>
              </a:rPr>
              <a:t>Get some fresh air outside</a:t>
            </a:r>
          </a:p>
        </p:txBody>
      </p:sp>
      <p:sp>
        <p:nvSpPr>
          <p:cNvPr id="29" name="Rounded Rectangle 28"/>
          <p:cNvSpPr/>
          <p:nvPr/>
        </p:nvSpPr>
        <p:spPr>
          <a:xfrm>
            <a:off x="969791" y="3603542"/>
            <a:ext cx="4483389" cy="134256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useo Sans 900"/>
              </a:rPr>
              <a:t>Write down three things you are grateful for</a:t>
            </a:r>
          </a:p>
        </p:txBody>
      </p:sp>
      <p:sp>
        <p:nvSpPr>
          <p:cNvPr id="30" name="Rounded Rectangle 29"/>
          <p:cNvSpPr/>
          <p:nvPr/>
        </p:nvSpPr>
        <p:spPr>
          <a:xfrm>
            <a:off x="7268401" y="1779549"/>
            <a:ext cx="4243136" cy="134256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useo Sans 900"/>
              </a:rPr>
              <a:t>Talk to someone about</a:t>
            </a:r>
          </a:p>
          <a:p>
            <a:pPr algn="ctr"/>
            <a:r>
              <a:rPr lang="en-US" sz="2800" dirty="0">
                <a:latin typeface="Museo Sans 900"/>
              </a:rPr>
              <a:t> how you’re feeling</a:t>
            </a:r>
          </a:p>
        </p:txBody>
      </p:sp>
      <p:sp>
        <p:nvSpPr>
          <p:cNvPr id="31" name="Rounded Rectangle 30"/>
          <p:cNvSpPr/>
          <p:nvPr/>
        </p:nvSpPr>
        <p:spPr>
          <a:xfrm>
            <a:off x="6096000" y="3518673"/>
            <a:ext cx="3738946" cy="9516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latin typeface="Museo Sans 900"/>
              </a:rPr>
              <a:t>Help someone else</a:t>
            </a:r>
          </a:p>
        </p:txBody>
      </p:sp>
      <p:sp>
        <p:nvSpPr>
          <p:cNvPr id="32" name="Rounded Rectangle 31"/>
          <p:cNvSpPr/>
          <p:nvPr/>
        </p:nvSpPr>
        <p:spPr>
          <a:xfrm>
            <a:off x="6096000" y="5317958"/>
            <a:ext cx="3962779" cy="97071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useo Sans 900"/>
              </a:rPr>
              <a:t>Learn something new</a:t>
            </a:r>
          </a:p>
        </p:txBody>
      </p:sp>
      <p:sp>
        <p:nvSpPr>
          <p:cNvPr id="33" name="Rounded Rectangle 32"/>
          <p:cNvSpPr/>
          <p:nvPr/>
        </p:nvSpPr>
        <p:spPr>
          <a:xfrm>
            <a:off x="1154655" y="5350042"/>
            <a:ext cx="3962779" cy="97071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useo Sans 900"/>
              </a:rPr>
              <a:t>Do some exercise</a:t>
            </a:r>
          </a:p>
        </p:txBody>
      </p:sp>
    </p:spTree>
    <p:extLst>
      <p:ext uri="{BB962C8B-B14F-4D97-AF65-F5344CB8AC3E}">
        <p14:creationId xmlns:p14="http://schemas.microsoft.com/office/powerpoint/2010/main" val="347575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smtClean="0"/>
              <a:pPr/>
              <a:t>15</a:t>
            </a:fld>
            <a:endParaRPr lang="en-US" dirty="0"/>
          </a:p>
        </p:txBody>
      </p:sp>
      <p:sp>
        <p:nvSpPr>
          <p:cNvPr id="4" name="Rectangle 3"/>
          <p:cNvSpPr/>
          <p:nvPr/>
        </p:nvSpPr>
        <p:spPr>
          <a:xfrm>
            <a:off x="438662" y="623781"/>
            <a:ext cx="11214036" cy="707886"/>
          </a:xfrm>
          <a:prstGeom prst="rect">
            <a:avLst/>
          </a:prstGeom>
        </p:spPr>
        <p:txBody>
          <a:bodyPr wrap="square" lIns="91440" tIns="45720" rIns="91440" bIns="45720" anchor="t">
            <a:spAutoFit/>
          </a:bodyPr>
          <a:lstStyle/>
          <a:p>
            <a:pPr algn="ctr">
              <a:spcAft>
                <a:spcPts val="1800"/>
              </a:spcAft>
              <a:buClr>
                <a:schemeClr val="bg1"/>
              </a:buClr>
            </a:pPr>
            <a:r>
              <a:rPr lang="en-US" sz="4000" b="1" dirty="0">
                <a:solidFill>
                  <a:schemeClr val="bg1"/>
                </a:solidFill>
                <a:latin typeface="Museo Sans 900"/>
              </a:rPr>
              <a:t>What would you put in a well-being pack? </a:t>
            </a:r>
          </a:p>
        </p:txBody>
      </p:sp>
      <p:sp>
        <p:nvSpPr>
          <p:cNvPr id="5" name="Oval 4"/>
          <p:cNvSpPr>
            <a:spLocks/>
          </p:cNvSpPr>
          <p:nvPr/>
        </p:nvSpPr>
        <p:spPr>
          <a:xfrm>
            <a:off x="9039264" y="3786039"/>
            <a:ext cx="3004754" cy="1925827"/>
          </a:xfrm>
          <a:prstGeom prst="ellipse">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Museo Sans 900"/>
              </a:rPr>
              <a:t>Photos of your favourite place to be</a:t>
            </a:r>
          </a:p>
        </p:txBody>
      </p:sp>
      <p:sp>
        <p:nvSpPr>
          <p:cNvPr id="6" name="Oval 5"/>
          <p:cNvSpPr>
            <a:spLocks/>
          </p:cNvSpPr>
          <p:nvPr/>
        </p:nvSpPr>
        <p:spPr>
          <a:xfrm>
            <a:off x="532567" y="3965643"/>
            <a:ext cx="2843326" cy="1925827"/>
          </a:xfrm>
          <a:prstGeom prst="ellipse">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A colouring book and pencils</a:t>
            </a:r>
          </a:p>
        </p:txBody>
      </p:sp>
      <p:sp>
        <p:nvSpPr>
          <p:cNvPr id="8" name="Oval 7"/>
          <p:cNvSpPr>
            <a:spLocks/>
          </p:cNvSpPr>
          <p:nvPr/>
        </p:nvSpPr>
        <p:spPr>
          <a:xfrm>
            <a:off x="4083360" y="1718024"/>
            <a:ext cx="2349803" cy="1479469"/>
          </a:xfrm>
          <a:prstGeom prst="ellipse">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Museo Sans 900"/>
              </a:rPr>
              <a:t>Favourite toy</a:t>
            </a:r>
          </a:p>
        </p:txBody>
      </p:sp>
      <p:sp>
        <p:nvSpPr>
          <p:cNvPr id="9" name="Oval 8"/>
          <p:cNvSpPr>
            <a:spLocks/>
          </p:cNvSpPr>
          <p:nvPr/>
        </p:nvSpPr>
        <p:spPr>
          <a:xfrm>
            <a:off x="6648824" y="3784295"/>
            <a:ext cx="2254468" cy="1925827"/>
          </a:xfrm>
          <a:prstGeom prst="ellipse">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Pieces of Lego</a:t>
            </a:r>
          </a:p>
        </p:txBody>
      </p:sp>
      <p:sp>
        <p:nvSpPr>
          <p:cNvPr id="10" name="Oval 9"/>
          <p:cNvSpPr>
            <a:spLocks/>
          </p:cNvSpPr>
          <p:nvPr/>
        </p:nvSpPr>
        <p:spPr>
          <a:xfrm>
            <a:off x="9260880" y="1926657"/>
            <a:ext cx="2610609" cy="1494507"/>
          </a:xfrm>
          <a:prstGeom prst="ellipse">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Museo Sans 900"/>
              </a:rPr>
              <a:t>Some </a:t>
            </a:r>
          </a:p>
          <a:p>
            <a:pPr algn="ctr"/>
            <a:r>
              <a:rPr lang="en-GB" sz="2400" dirty="0">
                <a:latin typeface="Museo Sans 900"/>
              </a:rPr>
              <a:t>playdough</a:t>
            </a:r>
          </a:p>
        </p:txBody>
      </p:sp>
      <p:sp>
        <p:nvSpPr>
          <p:cNvPr id="11" name="Oval 10"/>
          <p:cNvSpPr>
            <a:spLocks/>
          </p:cNvSpPr>
          <p:nvPr/>
        </p:nvSpPr>
        <p:spPr>
          <a:xfrm>
            <a:off x="357070" y="1563058"/>
            <a:ext cx="3477029" cy="2024995"/>
          </a:xfrm>
          <a:prstGeom prst="ellipse">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Museo Sans 900"/>
              </a:rPr>
              <a:t>Photos of people (or pets) who make you happy</a:t>
            </a:r>
          </a:p>
        </p:txBody>
      </p:sp>
      <p:sp>
        <p:nvSpPr>
          <p:cNvPr id="12" name="Oval 11"/>
          <p:cNvSpPr>
            <a:spLocks/>
          </p:cNvSpPr>
          <p:nvPr/>
        </p:nvSpPr>
        <p:spPr>
          <a:xfrm>
            <a:off x="3617652" y="3782904"/>
            <a:ext cx="2843326" cy="1925827"/>
          </a:xfrm>
          <a:prstGeom prst="ellipse">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Museo Sans 900"/>
              </a:rPr>
              <a:t>A list of people you could talk to</a:t>
            </a:r>
          </a:p>
        </p:txBody>
      </p:sp>
      <p:sp>
        <p:nvSpPr>
          <p:cNvPr id="13" name="Oval 12"/>
          <p:cNvSpPr>
            <a:spLocks/>
          </p:cNvSpPr>
          <p:nvPr/>
        </p:nvSpPr>
        <p:spPr>
          <a:xfrm>
            <a:off x="6713195" y="1724884"/>
            <a:ext cx="2335785" cy="1494507"/>
          </a:xfrm>
          <a:prstGeom prst="ellipse">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Museo Sans 900"/>
              </a:rPr>
              <a:t>A healthy snack</a:t>
            </a:r>
          </a:p>
        </p:txBody>
      </p:sp>
      <p:sp>
        <p:nvSpPr>
          <p:cNvPr id="15" name="Rectangle 14">
            <a:extLst>
              <a:ext uri="{FF2B5EF4-FFF2-40B4-BE49-F238E27FC236}">
                <a16:creationId xmlns:a16="http://schemas.microsoft.com/office/drawing/2014/main" id="{C09EAA8F-8B67-4FB5-9490-D1FD3841376F}"/>
              </a:ext>
            </a:extLst>
          </p:cNvPr>
          <p:cNvSpPr/>
          <p:nvPr/>
        </p:nvSpPr>
        <p:spPr>
          <a:xfrm>
            <a:off x="8546795" y="6020703"/>
            <a:ext cx="3405352" cy="461665"/>
          </a:xfrm>
          <a:prstGeom prst="rect">
            <a:avLst/>
          </a:prstGeom>
        </p:spPr>
        <p:txBody>
          <a:bodyPr wrap="square" lIns="91440" tIns="45720" rIns="91440" bIns="45720" anchor="t">
            <a:spAutoFit/>
          </a:bodyPr>
          <a:lstStyle/>
          <a:p>
            <a:pPr algn="ctr">
              <a:spcAft>
                <a:spcPts val="1800"/>
              </a:spcAft>
            </a:pPr>
            <a:r>
              <a:rPr lang="en-US" sz="2400" dirty="0">
                <a:solidFill>
                  <a:schemeClr val="bg1"/>
                </a:solidFill>
                <a:latin typeface="Museo Sans 900"/>
              </a:rPr>
              <a:t>Slide for ages 7-11</a:t>
            </a:r>
            <a:endParaRPr lang="en-US" sz="2400" dirty="0"/>
          </a:p>
        </p:txBody>
      </p:sp>
    </p:spTree>
    <p:extLst>
      <p:ext uri="{BB962C8B-B14F-4D97-AF65-F5344CB8AC3E}">
        <p14:creationId xmlns:p14="http://schemas.microsoft.com/office/powerpoint/2010/main" val="2952688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dirty="0" smtClean="0"/>
              <a:pPr/>
              <a:t>16</a:t>
            </a:fld>
            <a:endParaRPr lang="en-US" dirty="0"/>
          </a:p>
        </p:txBody>
      </p:sp>
      <p:sp>
        <p:nvSpPr>
          <p:cNvPr id="4" name="Rectangle 3"/>
          <p:cNvSpPr/>
          <p:nvPr/>
        </p:nvSpPr>
        <p:spPr>
          <a:xfrm>
            <a:off x="599204" y="432708"/>
            <a:ext cx="10595811" cy="830997"/>
          </a:xfrm>
          <a:prstGeom prst="rect">
            <a:avLst/>
          </a:prstGeom>
        </p:spPr>
        <p:txBody>
          <a:bodyPr wrap="square" lIns="91440" tIns="45720" rIns="91440" bIns="45720" anchor="t">
            <a:spAutoFit/>
          </a:bodyPr>
          <a:lstStyle/>
          <a:p>
            <a:pPr>
              <a:spcAft>
                <a:spcPts val="1800"/>
              </a:spcAft>
              <a:buClr>
                <a:schemeClr val="bg1"/>
              </a:buClr>
            </a:pPr>
            <a:r>
              <a:rPr lang="en-US" sz="4800" b="1" dirty="0">
                <a:solidFill>
                  <a:schemeClr val="bg1"/>
                </a:solidFill>
                <a:latin typeface="Museo Sans 900"/>
              </a:rPr>
              <a:t>Design a well-being calendar</a:t>
            </a:r>
          </a:p>
        </p:txBody>
      </p:sp>
      <p:graphicFrame>
        <p:nvGraphicFramePr>
          <p:cNvPr id="16" name="Table 15"/>
          <p:cNvGraphicFramePr>
            <a:graphicFrameLocks noGrp="1"/>
          </p:cNvGraphicFramePr>
          <p:nvPr>
            <p:extLst>
              <p:ext uri="{D42A27DB-BD31-4B8C-83A1-F6EECF244321}">
                <p14:modId xmlns:p14="http://schemas.microsoft.com/office/powerpoint/2010/main" val="2417474609"/>
              </p:ext>
            </p:extLst>
          </p:nvPr>
        </p:nvGraphicFramePr>
        <p:xfrm>
          <a:off x="741098" y="1581577"/>
          <a:ext cx="7520033" cy="4660510"/>
        </p:xfrm>
        <a:graphic>
          <a:graphicData uri="http://schemas.openxmlformats.org/drawingml/2006/table">
            <a:tbl>
              <a:tblPr firstRow="1" firstCol="1" bandRow="1"/>
              <a:tblGrid>
                <a:gridCol w="1074151">
                  <a:extLst>
                    <a:ext uri="{9D8B030D-6E8A-4147-A177-3AD203B41FA5}">
                      <a16:colId xmlns:a16="http://schemas.microsoft.com/office/drawing/2014/main" val="20000"/>
                    </a:ext>
                  </a:extLst>
                </a:gridCol>
                <a:gridCol w="1074151">
                  <a:extLst>
                    <a:ext uri="{9D8B030D-6E8A-4147-A177-3AD203B41FA5}">
                      <a16:colId xmlns:a16="http://schemas.microsoft.com/office/drawing/2014/main" val="20001"/>
                    </a:ext>
                  </a:extLst>
                </a:gridCol>
                <a:gridCol w="1074151">
                  <a:extLst>
                    <a:ext uri="{9D8B030D-6E8A-4147-A177-3AD203B41FA5}">
                      <a16:colId xmlns:a16="http://schemas.microsoft.com/office/drawing/2014/main" val="20002"/>
                    </a:ext>
                  </a:extLst>
                </a:gridCol>
                <a:gridCol w="1074151">
                  <a:extLst>
                    <a:ext uri="{9D8B030D-6E8A-4147-A177-3AD203B41FA5}">
                      <a16:colId xmlns:a16="http://schemas.microsoft.com/office/drawing/2014/main" val="20003"/>
                    </a:ext>
                  </a:extLst>
                </a:gridCol>
                <a:gridCol w="1074151">
                  <a:extLst>
                    <a:ext uri="{9D8B030D-6E8A-4147-A177-3AD203B41FA5}">
                      <a16:colId xmlns:a16="http://schemas.microsoft.com/office/drawing/2014/main" val="20004"/>
                    </a:ext>
                  </a:extLst>
                </a:gridCol>
                <a:gridCol w="1074639">
                  <a:extLst>
                    <a:ext uri="{9D8B030D-6E8A-4147-A177-3AD203B41FA5}">
                      <a16:colId xmlns:a16="http://schemas.microsoft.com/office/drawing/2014/main" val="20005"/>
                    </a:ext>
                  </a:extLst>
                </a:gridCol>
                <a:gridCol w="1074639">
                  <a:extLst>
                    <a:ext uri="{9D8B030D-6E8A-4147-A177-3AD203B41FA5}">
                      <a16:colId xmlns:a16="http://schemas.microsoft.com/office/drawing/2014/main" val="20006"/>
                    </a:ext>
                  </a:extLst>
                </a:gridCol>
              </a:tblGrid>
              <a:tr h="932102">
                <a:tc>
                  <a:txBody>
                    <a:bodyPr/>
                    <a:lstStyle/>
                    <a:p>
                      <a:pPr>
                        <a:lnSpc>
                          <a:spcPct val="115000"/>
                        </a:lnSpc>
                        <a:spcAft>
                          <a:spcPts val="1200"/>
                        </a:spcAft>
                      </a:pPr>
                      <a:r>
                        <a:rPr lang="en-US" sz="1300" b="1" dirty="0">
                          <a:effectLst/>
                          <a:latin typeface="Calibri"/>
                          <a:ea typeface="Calibri"/>
                          <a:cs typeface="Times New Roman"/>
                        </a:rPr>
                        <a:t>1</a:t>
                      </a:r>
                      <a:endParaRPr lang="en-GB" sz="900" dirty="0">
                        <a:effectLst/>
                        <a:latin typeface="Calibri"/>
                        <a:ea typeface="Calibri"/>
                        <a:cs typeface="Times New Roman"/>
                      </a:endParaRPr>
                    </a:p>
                    <a:p>
                      <a:pPr>
                        <a:lnSpc>
                          <a:spcPct val="115000"/>
                        </a:lnSpc>
                        <a:spcAft>
                          <a:spcPts val="1200"/>
                        </a:spcAft>
                      </a:pPr>
                      <a:endParaRPr lang="en-GB" sz="900">
                        <a:effectLst/>
                        <a:latin typeface="Calibri"/>
                        <a:ea typeface="Calibri"/>
                        <a:cs typeface="Times New Roman"/>
                      </a:endParaRPr>
                    </a:p>
                    <a:p>
                      <a:pPr>
                        <a:lnSpc>
                          <a:spcPct val="115000"/>
                        </a:lnSpc>
                        <a:spcAft>
                          <a:spcPts val="1200"/>
                        </a:spcAft>
                      </a:pPr>
                      <a:endParaRPr lang="en-GB" sz="90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2</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3</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4</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5</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6</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7</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extLst>
                  <a:ext uri="{0D108BD9-81ED-4DB2-BD59-A6C34878D82A}">
                    <a16:rowId xmlns:a16="http://schemas.microsoft.com/office/drawing/2014/main" val="10000"/>
                  </a:ext>
                </a:extLst>
              </a:tr>
              <a:tr h="932102">
                <a:tc>
                  <a:txBody>
                    <a:bodyPr/>
                    <a:lstStyle/>
                    <a:p>
                      <a:pPr>
                        <a:lnSpc>
                          <a:spcPct val="115000"/>
                        </a:lnSpc>
                        <a:spcAft>
                          <a:spcPts val="1200"/>
                        </a:spcAft>
                      </a:pPr>
                      <a:r>
                        <a:rPr lang="en-US" sz="1300" b="1" dirty="0">
                          <a:effectLst/>
                          <a:latin typeface="Calibri"/>
                          <a:ea typeface="Calibri"/>
                          <a:cs typeface="Times New Roman"/>
                        </a:rPr>
                        <a:t>8</a:t>
                      </a:r>
                      <a:endParaRPr lang="en-GB" sz="900" dirty="0">
                        <a:effectLst/>
                        <a:latin typeface="Calibri"/>
                        <a:ea typeface="Calibri"/>
                        <a:cs typeface="Times New Roman"/>
                      </a:endParaRPr>
                    </a:p>
                    <a:p>
                      <a:pPr>
                        <a:lnSpc>
                          <a:spcPct val="115000"/>
                        </a:lnSpc>
                        <a:spcAft>
                          <a:spcPts val="1200"/>
                        </a:spcAft>
                      </a:pPr>
                      <a:endParaRPr lang="en-GB" sz="900">
                        <a:effectLst/>
                        <a:latin typeface="Calibri"/>
                        <a:ea typeface="Calibri"/>
                        <a:cs typeface="Times New Roman"/>
                      </a:endParaRPr>
                    </a:p>
                    <a:p>
                      <a:pPr>
                        <a:lnSpc>
                          <a:spcPct val="115000"/>
                        </a:lnSpc>
                        <a:spcAft>
                          <a:spcPts val="1200"/>
                        </a:spcAft>
                      </a:pPr>
                      <a:endParaRPr lang="en-GB" sz="90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9</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10</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11</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12</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13</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14</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extLst>
                  <a:ext uri="{0D108BD9-81ED-4DB2-BD59-A6C34878D82A}">
                    <a16:rowId xmlns:a16="http://schemas.microsoft.com/office/drawing/2014/main" val="10001"/>
                  </a:ext>
                </a:extLst>
              </a:tr>
              <a:tr h="932102">
                <a:tc>
                  <a:txBody>
                    <a:bodyPr/>
                    <a:lstStyle/>
                    <a:p>
                      <a:pPr>
                        <a:lnSpc>
                          <a:spcPct val="115000"/>
                        </a:lnSpc>
                        <a:spcAft>
                          <a:spcPts val="1200"/>
                        </a:spcAft>
                      </a:pPr>
                      <a:r>
                        <a:rPr lang="en-US" sz="1300" b="1" dirty="0">
                          <a:effectLst/>
                          <a:latin typeface="Calibri"/>
                          <a:ea typeface="Calibri"/>
                          <a:cs typeface="Times New Roman"/>
                        </a:rPr>
                        <a:t>15</a:t>
                      </a:r>
                      <a:endParaRPr lang="en-GB" sz="900" dirty="0">
                        <a:effectLst/>
                        <a:latin typeface="Calibri"/>
                        <a:ea typeface="Calibri"/>
                        <a:cs typeface="Times New Roman"/>
                      </a:endParaRPr>
                    </a:p>
                    <a:p>
                      <a:pPr>
                        <a:lnSpc>
                          <a:spcPct val="115000"/>
                        </a:lnSpc>
                        <a:spcAft>
                          <a:spcPts val="1200"/>
                        </a:spcAft>
                      </a:pPr>
                      <a:endParaRPr lang="en-GB" sz="900">
                        <a:effectLst/>
                        <a:latin typeface="Calibri"/>
                        <a:ea typeface="Calibri"/>
                        <a:cs typeface="Times New Roman"/>
                      </a:endParaRPr>
                    </a:p>
                    <a:p>
                      <a:pPr>
                        <a:lnSpc>
                          <a:spcPct val="115000"/>
                        </a:lnSpc>
                        <a:spcAft>
                          <a:spcPts val="1200"/>
                        </a:spcAft>
                      </a:pPr>
                      <a:endParaRPr lang="en-GB" sz="90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16</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17</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18</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19</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20</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21</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extLst>
                  <a:ext uri="{0D108BD9-81ED-4DB2-BD59-A6C34878D82A}">
                    <a16:rowId xmlns:a16="http://schemas.microsoft.com/office/drawing/2014/main" val="10002"/>
                  </a:ext>
                </a:extLst>
              </a:tr>
              <a:tr h="932102">
                <a:tc>
                  <a:txBody>
                    <a:bodyPr/>
                    <a:lstStyle/>
                    <a:p>
                      <a:pPr>
                        <a:lnSpc>
                          <a:spcPct val="115000"/>
                        </a:lnSpc>
                        <a:spcAft>
                          <a:spcPts val="1200"/>
                        </a:spcAft>
                      </a:pPr>
                      <a:r>
                        <a:rPr lang="en-US" sz="1300" b="1" dirty="0">
                          <a:effectLst/>
                          <a:latin typeface="Calibri"/>
                          <a:ea typeface="Calibri"/>
                          <a:cs typeface="Times New Roman"/>
                        </a:rPr>
                        <a:t>22</a:t>
                      </a:r>
                      <a:endParaRPr lang="en-GB" sz="900" dirty="0">
                        <a:effectLst/>
                        <a:latin typeface="Calibri"/>
                        <a:ea typeface="Calibri"/>
                        <a:cs typeface="Times New Roman"/>
                      </a:endParaRPr>
                    </a:p>
                    <a:p>
                      <a:pPr>
                        <a:lnSpc>
                          <a:spcPct val="115000"/>
                        </a:lnSpc>
                        <a:spcAft>
                          <a:spcPts val="1200"/>
                        </a:spcAft>
                      </a:pPr>
                      <a:endParaRPr lang="en-GB" sz="900">
                        <a:effectLst/>
                        <a:latin typeface="Calibri"/>
                        <a:ea typeface="Calibri"/>
                        <a:cs typeface="Times New Roman"/>
                      </a:endParaRPr>
                    </a:p>
                    <a:p>
                      <a:pPr>
                        <a:lnSpc>
                          <a:spcPct val="115000"/>
                        </a:lnSpc>
                        <a:spcAft>
                          <a:spcPts val="1200"/>
                        </a:spcAft>
                      </a:pPr>
                      <a:endParaRPr lang="en-GB" sz="90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23</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24</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25</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26</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27</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28</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extLst>
                  <a:ext uri="{0D108BD9-81ED-4DB2-BD59-A6C34878D82A}">
                    <a16:rowId xmlns:a16="http://schemas.microsoft.com/office/drawing/2014/main" val="10003"/>
                  </a:ext>
                </a:extLst>
              </a:tr>
              <a:tr h="932102">
                <a:tc>
                  <a:txBody>
                    <a:bodyPr/>
                    <a:lstStyle/>
                    <a:p>
                      <a:pPr>
                        <a:lnSpc>
                          <a:spcPct val="115000"/>
                        </a:lnSpc>
                        <a:spcAft>
                          <a:spcPts val="1200"/>
                        </a:spcAft>
                      </a:pPr>
                      <a:r>
                        <a:rPr lang="en-US" sz="1300" b="1" dirty="0">
                          <a:effectLst/>
                          <a:latin typeface="Calibri"/>
                          <a:ea typeface="Calibri"/>
                          <a:cs typeface="Times New Roman"/>
                        </a:rPr>
                        <a:t>29</a:t>
                      </a:r>
                      <a:endParaRPr lang="en-GB" sz="900" dirty="0">
                        <a:effectLst/>
                        <a:latin typeface="Calibri"/>
                        <a:ea typeface="Calibri"/>
                        <a:cs typeface="Times New Roman"/>
                      </a:endParaRPr>
                    </a:p>
                    <a:p>
                      <a:pPr>
                        <a:lnSpc>
                          <a:spcPct val="115000"/>
                        </a:lnSpc>
                        <a:spcAft>
                          <a:spcPts val="1200"/>
                        </a:spcAft>
                      </a:pPr>
                      <a:endParaRPr lang="en-GB" sz="900">
                        <a:effectLst/>
                        <a:latin typeface="Calibri"/>
                        <a:ea typeface="Calibri"/>
                        <a:cs typeface="Times New Roman"/>
                      </a:endParaRPr>
                    </a:p>
                    <a:p>
                      <a:pPr>
                        <a:lnSpc>
                          <a:spcPct val="115000"/>
                        </a:lnSpc>
                        <a:spcAft>
                          <a:spcPts val="1200"/>
                        </a:spcAft>
                      </a:pPr>
                      <a:endParaRPr lang="en-GB" sz="90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30</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31</a:t>
                      </a:r>
                      <a:endParaRPr lang="en-GB" sz="900" dirty="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2"/>
                    </a:solidFill>
                  </a:tcPr>
                </a:tc>
                <a:tc>
                  <a:txBody>
                    <a:bodyPr/>
                    <a:lstStyle/>
                    <a:p>
                      <a:pPr>
                        <a:lnSpc>
                          <a:spcPct val="115000"/>
                        </a:lnSpc>
                        <a:spcAft>
                          <a:spcPts val="1200"/>
                        </a:spcAft>
                      </a:pPr>
                      <a:r>
                        <a:rPr lang="en-US" sz="1300" b="1">
                          <a:effectLst/>
                          <a:latin typeface="Calibri"/>
                          <a:ea typeface="Calibri"/>
                          <a:cs typeface="Times New Roman"/>
                        </a:rPr>
                        <a:t> </a:t>
                      </a:r>
                      <a:endParaRPr lang="en-GB" sz="900">
                        <a:effectLst/>
                        <a:latin typeface="Calibri"/>
                        <a:ea typeface="Calibri"/>
                        <a:cs typeface="Times New Roman"/>
                      </a:endParaRPr>
                    </a:p>
                  </a:txBody>
                  <a:tcPr marL="54167" marR="54167" marT="0" marB="0">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nSpc>
                          <a:spcPct val="115000"/>
                        </a:lnSpc>
                        <a:spcAft>
                          <a:spcPts val="1200"/>
                        </a:spcAft>
                      </a:pPr>
                      <a:r>
                        <a:rPr lang="en-US" sz="1300" b="1">
                          <a:effectLst/>
                          <a:latin typeface="Calibri"/>
                          <a:ea typeface="Calibri"/>
                          <a:cs typeface="Times New Roman"/>
                        </a:rPr>
                        <a:t> </a:t>
                      </a:r>
                      <a:endParaRPr lang="en-GB" sz="900">
                        <a:effectLst/>
                        <a:latin typeface="Calibri"/>
                        <a:ea typeface="Calibri"/>
                        <a:cs typeface="Times New Roman"/>
                      </a:endParaRPr>
                    </a:p>
                  </a:txBody>
                  <a:tcPr marL="54167" marR="54167" marT="0" marB="0">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nSpc>
                          <a:spcPct val="115000"/>
                        </a:lnSpc>
                        <a:spcAft>
                          <a:spcPts val="1200"/>
                        </a:spcAft>
                      </a:pPr>
                      <a:r>
                        <a:rPr lang="en-US" sz="1300" b="1">
                          <a:effectLst/>
                          <a:latin typeface="Calibri"/>
                          <a:ea typeface="Calibri"/>
                          <a:cs typeface="Times New Roman"/>
                        </a:rPr>
                        <a:t> </a:t>
                      </a:r>
                      <a:endParaRPr lang="en-GB" sz="900">
                        <a:effectLst/>
                        <a:latin typeface="Calibri"/>
                        <a:ea typeface="Calibri"/>
                        <a:cs typeface="Times New Roman"/>
                      </a:endParaRPr>
                    </a:p>
                  </a:txBody>
                  <a:tcPr marL="54167" marR="54167" marT="0" marB="0">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nSpc>
                          <a:spcPct val="115000"/>
                        </a:lnSpc>
                        <a:spcAft>
                          <a:spcPts val="1200"/>
                        </a:spcAft>
                      </a:pPr>
                      <a:r>
                        <a:rPr lang="en-US" sz="1300" b="1" dirty="0">
                          <a:effectLst/>
                          <a:latin typeface="Calibri"/>
                          <a:ea typeface="Calibri"/>
                          <a:cs typeface="Times New Roman"/>
                        </a:rPr>
                        <a:t> </a:t>
                      </a:r>
                      <a:endParaRPr lang="en-GB" sz="900" dirty="0">
                        <a:effectLst/>
                        <a:latin typeface="Calibri"/>
                        <a:ea typeface="Calibri"/>
                        <a:cs typeface="Times New Roman"/>
                      </a:endParaRPr>
                    </a:p>
                  </a:txBody>
                  <a:tcPr marL="54167" marR="54167" marT="0" marB="0">
                    <a:lnL>
                      <a:noFill/>
                    </a:lnL>
                    <a:lnR>
                      <a:noFill/>
                    </a:lnR>
                    <a:lnT w="12700" cap="flat" cmpd="sng" algn="ctr">
                      <a:solidFill>
                        <a:srgbClr val="000000"/>
                      </a:solidFill>
                      <a:prstDash val="dash"/>
                      <a:round/>
                      <a:headEnd type="none" w="med" len="med"/>
                      <a:tailEnd type="none" w="med" len="med"/>
                    </a:lnT>
                    <a:lnB>
                      <a:noFill/>
                    </a:lnB>
                    <a:solidFill>
                      <a:schemeClr val="bg2"/>
                    </a:solidFill>
                  </a:tcPr>
                </a:tc>
                <a:extLst>
                  <a:ext uri="{0D108BD9-81ED-4DB2-BD59-A6C34878D82A}">
                    <a16:rowId xmlns:a16="http://schemas.microsoft.com/office/drawing/2014/main" val="10004"/>
                  </a:ext>
                </a:extLst>
              </a:tr>
            </a:tbl>
          </a:graphicData>
        </a:graphic>
      </p:graphicFrame>
      <p:sp>
        <p:nvSpPr>
          <p:cNvPr id="18" name="Rectangle 17"/>
          <p:cNvSpPr/>
          <p:nvPr/>
        </p:nvSpPr>
        <p:spPr>
          <a:xfrm>
            <a:off x="8403022" y="2685156"/>
            <a:ext cx="3405352" cy="2246769"/>
          </a:xfrm>
          <a:prstGeom prst="rect">
            <a:avLst/>
          </a:prstGeom>
        </p:spPr>
        <p:txBody>
          <a:bodyPr wrap="square">
            <a:spAutoFit/>
          </a:bodyPr>
          <a:lstStyle/>
          <a:p>
            <a:pPr>
              <a:spcAft>
                <a:spcPts val="1800"/>
              </a:spcAft>
              <a:buClr>
                <a:schemeClr val="bg1"/>
              </a:buClr>
            </a:pPr>
            <a:r>
              <a:rPr lang="en-US" sz="2800" dirty="0">
                <a:solidFill>
                  <a:schemeClr val="bg1"/>
                </a:solidFill>
                <a:latin typeface="Museo Sans 900"/>
              </a:rPr>
              <a:t>Write an idea in each square for something that you could do each day to look after your well-being.</a:t>
            </a:r>
          </a:p>
        </p:txBody>
      </p:sp>
      <p:sp>
        <p:nvSpPr>
          <p:cNvPr id="2" name="Rectangle 1">
            <a:extLst>
              <a:ext uri="{FF2B5EF4-FFF2-40B4-BE49-F238E27FC236}">
                <a16:creationId xmlns:a16="http://schemas.microsoft.com/office/drawing/2014/main" id="{C349EB32-52F7-48D5-A1EB-D08E0E772180}"/>
              </a:ext>
            </a:extLst>
          </p:cNvPr>
          <p:cNvSpPr/>
          <p:nvPr/>
        </p:nvSpPr>
        <p:spPr>
          <a:xfrm>
            <a:off x="8546795" y="6106967"/>
            <a:ext cx="3405352" cy="461665"/>
          </a:xfrm>
          <a:prstGeom prst="rect">
            <a:avLst/>
          </a:prstGeom>
        </p:spPr>
        <p:txBody>
          <a:bodyPr wrap="square" lIns="91440" tIns="45720" rIns="91440" bIns="45720" anchor="t">
            <a:spAutoFit/>
          </a:bodyPr>
          <a:lstStyle/>
          <a:p>
            <a:pPr algn="ctr">
              <a:spcAft>
                <a:spcPts val="1800"/>
              </a:spcAft>
            </a:pPr>
            <a:r>
              <a:rPr lang="en-US" sz="2400" dirty="0">
                <a:solidFill>
                  <a:schemeClr val="bg1"/>
                </a:solidFill>
                <a:latin typeface="Museo Sans 900"/>
              </a:rPr>
              <a:t>Slide for ages 11-16</a:t>
            </a:r>
            <a:endParaRPr lang="en-US" sz="2400" dirty="0">
              <a:solidFill>
                <a:schemeClr val="bg1"/>
              </a:solidFill>
            </a:endParaRPr>
          </a:p>
        </p:txBody>
      </p:sp>
    </p:spTree>
    <p:extLst>
      <p:ext uri="{BB962C8B-B14F-4D97-AF65-F5344CB8AC3E}">
        <p14:creationId xmlns:p14="http://schemas.microsoft.com/office/powerpoint/2010/main" val="2274356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4EB4F-03E1-42D9-BA8E-6ECBE44621F6}"/>
              </a:ext>
            </a:extLst>
          </p:cNvPr>
          <p:cNvSpPr>
            <a:spLocks noGrp="1"/>
          </p:cNvSpPr>
          <p:nvPr>
            <p:ph type="body" sz="quarter" idx="11"/>
          </p:nvPr>
        </p:nvSpPr>
        <p:spPr/>
        <p:txBody>
          <a:bodyPr lIns="91440" tIns="45720" rIns="91440" bIns="45720" anchor="b"/>
          <a:lstStyle/>
          <a:p>
            <a:r>
              <a:rPr lang="en-US" dirty="0">
                <a:latin typeface="Museo Sans 900"/>
                <a:cs typeface="Arial"/>
              </a:rPr>
              <a:t>© </a:t>
            </a:r>
            <a:r>
              <a:rPr lang="en-US" dirty="0" err="1">
                <a:latin typeface="Museo Sans 900"/>
                <a:cs typeface="Arial"/>
              </a:rPr>
              <a:t>Theirworld</a:t>
            </a:r>
            <a:r>
              <a:rPr lang="en-US" dirty="0">
                <a:latin typeface="Museo Sans 900"/>
                <a:cs typeface="Arial"/>
              </a:rPr>
              <a:t> 2021. All rights reserved.</a:t>
            </a:r>
          </a:p>
        </p:txBody>
      </p:sp>
    </p:spTree>
    <p:extLst>
      <p:ext uri="{BB962C8B-B14F-4D97-AF65-F5344CB8AC3E}">
        <p14:creationId xmlns:p14="http://schemas.microsoft.com/office/powerpoint/2010/main" val="223203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425" y="765848"/>
            <a:ext cx="10994312" cy="5231996"/>
          </a:xfrm>
        </p:spPr>
        <p:txBody>
          <a:bodyPr>
            <a:normAutofit/>
          </a:bodyPr>
          <a:lstStyle/>
          <a:p>
            <a:r>
              <a:rPr lang="en-GB" sz="3200" dirty="0">
                <a:latin typeface="Museo Sans 900"/>
                <a:cs typeface="Arial"/>
              </a:rPr>
              <a:t>Activity – What do good health and well-being mean?</a:t>
            </a:r>
          </a:p>
        </p:txBody>
      </p:sp>
      <p:sp>
        <p:nvSpPr>
          <p:cNvPr id="3" name="Slide Number Placeholder 2"/>
          <p:cNvSpPr>
            <a:spLocks noGrp="1"/>
          </p:cNvSpPr>
          <p:nvPr>
            <p:ph type="sldNum" sz="quarter" idx="4"/>
          </p:nvPr>
        </p:nvSpPr>
        <p:spPr/>
        <p:txBody>
          <a:bodyPr/>
          <a:lstStyle/>
          <a:p>
            <a:fld id="{540D144C-11AF-EC44-9A7A-00E7093A6A62}" type="slidenum">
              <a:rPr lang="en-US" dirty="0" smtClean="0"/>
              <a:pPr/>
              <a:t>2</a:t>
            </a:fld>
            <a:endParaRPr lang="en-US" dirty="0"/>
          </a:p>
        </p:txBody>
      </p:sp>
    </p:spTree>
    <p:extLst>
      <p:ext uri="{BB962C8B-B14F-4D97-AF65-F5344CB8AC3E}">
        <p14:creationId xmlns:p14="http://schemas.microsoft.com/office/powerpoint/2010/main" val="407373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dirty="0" smtClean="0"/>
              <a:pPr/>
              <a:t>3</a:t>
            </a:fld>
            <a:endParaRPr lang="en-US" dirty="0"/>
          </a:p>
        </p:txBody>
      </p:sp>
      <p:grpSp>
        <p:nvGrpSpPr>
          <p:cNvPr id="19" name="Group 18"/>
          <p:cNvGrpSpPr/>
          <p:nvPr/>
        </p:nvGrpSpPr>
        <p:grpSpPr>
          <a:xfrm>
            <a:off x="1533027" y="2180749"/>
            <a:ext cx="8524112" cy="2649903"/>
            <a:chOff x="1039222" y="747361"/>
            <a:chExt cx="3974886" cy="1923861"/>
          </a:xfrm>
        </p:grpSpPr>
        <p:sp>
          <p:nvSpPr>
            <p:cNvPr id="7" name="Triangle 5">
              <a:extLst>
                <a:ext uri="{FF2B5EF4-FFF2-40B4-BE49-F238E27FC236}">
                  <a16:creationId xmlns:a16="http://schemas.microsoft.com/office/drawing/2014/main" id="{03589377-F635-F14B-98A7-053CCCFF2E84}"/>
                </a:ext>
              </a:extLst>
            </p:cNvPr>
            <p:cNvSpPr/>
            <p:nvPr/>
          </p:nvSpPr>
          <p:spPr>
            <a:xfrm rot="20654046">
              <a:off x="1039222" y="2032534"/>
              <a:ext cx="734165" cy="63868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useo Sans 900" panose="02000000000000000000" pitchFamily="2" charset="77"/>
              </a:endParaRPr>
            </a:p>
          </p:txBody>
        </p:sp>
        <p:sp>
          <p:nvSpPr>
            <p:cNvPr id="8" name="Rounded Rectangle 7">
              <a:extLst>
                <a:ext uri="{FF2B5EF4-FFF2-40B4-BE49-F238E27FC236}">
                  <a16:creationId xmlns:a16="http://schemas.microsoft.com/office/drawing/2014/main" id="{AEF5A5A7-A2B4-5648-83A3-6A3E01A0A85F}"/>
                </a:ext>
              </a:extLst>
            </p:cNvPr>
            <p:cNvSpPr/>
            <p:nvPr/>
          </p:nvSpPr>
          <p:spPr>
            <a:xfrm>
              <a:off x="1319874" y="747361"/>
              <a:ext cx="3694234" cy="1812489"/>
            </a:xfrm>
            <a:prstGeom prst="roundRect">
              <a:avLst>
                <a:gd name="adj" fmla="val 347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5400" dirty="0">
                  <a:latin typeface="Museo Sans 900"/>
                </a:rPr>
                <a:t>What do good health </a:t>
              </a:r>
            </a:p>
            <a:p>
              <a:pPr lvl="0" algn="ctr"/>
              <a:r>
                <a:rPr lang="en-US" sz="5400" dirty="0">
                  <a:latin typeface="Museo Sans 900"/>
                </a:rPr>
                <a:t>and well-being mean?</a:t>
              </a:r>
              <a:endParaRPr lang="en-GB" sz="5400" dirty="0">
                <a:latin typeface="Museo Sans 900"/>
              </a:endParaRPr>
            </a:p>
          </p:txBody>
        </p:sp>
      </p:grpSp>
    </p:spTree>
    <p:extLst>
      <p:ext uri="{BB962C8B-B14F-4D97-AF65-F5344CB8AC3E}">
        <p14:creationId xmlns:p14="http://schemas.microsoft.com/office/powerpoint/2010/main" val="147335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dirty="0" smtClean="0"/>
              <a:pPr/>
              <a:t>4</a:t>
            </a:fld>
            <a:endParaRPr lang="en-US" dirty="0"/>
          </a:p>
        </p:txBody>
      </p:sp>
      <p:sp>
        <p:nvSpPr>
          <p:cNvPr id="9" name="Rectangle 8"/>
          <p:cNvSpPr/>
          <p:nvPr/>
        </p:nvSpPr>
        <p:spPr>
          <a:xfrm>
            <a:off x="786060" y="1921173"/>
            <a:ext cx="10595811" cy="3046988"/>
          </a:xfrm>
          <a:prstGeom prst="rect">
            <a:avLst/>
          </a:prstGeom>
        </p:spPr>
        <p:txBody>
          <a:bodyPr wrap="square">
            <a:spAutoFit/>
          </a:bodyPr>
          <a:lstStyle/>
          <a:p>
            <a:pPr marL="571500" indent="-571500">
              <a:buClr>
                <a:schemeClr val="bg1"/>
              </a:buClr>
              <a:buFont typeface="Arial" panose="020B0604020202020204" pitchFamily="34" charset="0"/>
              <a:buChar char="•"/>
            </a:pPr>
            <a:r>
              <a:rPr lang="en-US" sz="4800" dirty="0">
                <a:solidFill>
                  <a:schemeClr val="bg1"/>
                </a:solidFill>
                <a:latin typeface="Museo Sans 300" panose="02000000000000000000" pitchFamily="2" charset="77"/>
              </a:rPr>
              <a:t>Health is all the things we can do to take care of our bodies</a:t>
            </a:r>
          </a:p>
          <a:p>
            <a:pPr marL="571500" indent="-571500">
              <a:buClr>
                <a:schemeClr val="bg1"/>
              </a:buClr>
              <a:buFont typeface="Arial" panose="020B0604020202020204" pitchFamily="34" charset="0"/>
              <a:buChar char="•"/>
            </a:pPr>
            <a:r>
              <a:rPr lang="en-US" sz="4800" dirty="0">
                <a:solidFill>
                  <a:schemeClr val="bg1"/>
                </a:solidFill>
                <a:latin typeface="Museo Sans 300" panose="02000000000000000000" pitchFamily="2" charset="77"/>
              </a:rPr>
              <a:t>Well-being is about feeling comfortable, healthy and happy</a:t>
            </a:r>
          </a:p>
        </p:txBody>
      </p:sp>
    </p:spTree>
    <p:extLst>
      <p:ext uri="{BB962C8B-B14F-4D97-AF65-F5344CB8AC3E}">
        <p14:creationId xmlns:p14="http://schemas.microsoft.com/office/powerpoint/2010/main" val="93087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40D144C-11AF-EC44-9A7A-00E7093A6A62}" type="slidenum">
              <a:rPr lang="en-US" smtClean="0"/>
              <a:pPr/>
              <a:t>5</a:t>
            </a:fld>
            <a:endParaRPr lang="en-US" dirty="0"/>
          </a:p>
        </p:txBody>
      </p:sp>
      <p:pic>
        <p:nvPicPr>
          <p:cNvPr id="4" name="Picture 2" descr="Person Icons - Download Free Vector Icons | Noun Project"/>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6951" y="577558"/>
            <a:ext cx="6038098" cy="603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9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425" y="765848"/>
            <a:ext cx="9259018" cy="5231996"/>
          </a:xfrm>
        </p:spPr>
        <p:txBody>
          <a:bodyPr>
            <a:normAutofit/>
          </a:bodyPr>
          <a:lstStyle/>
          <a:p>
            <a:r>
              <a:rPr lang="en-GB" sz="3200" dirty="0">
                <a:latin typeface="Museo Sans 900"/>
                <a:cs typeface="Arial"/>
              </a:rPr>
              <a:t>Activity – How can education unlock good health and well-being?</a:t>
            </a:r>
          </a:p>
        </p:txBody>
      </p:sp>
      <p:sp>
        <p:nvSpPr>
          <p:cNvPr id="3" name="Slide Number Placeholder 2"/>
          <p:cNvSpPr>
            <a:spLocks noGrp="1"/>
          </p:cNvSpPr>
          <p:nvPr>
            <p:ph type="sldNum" sz="quarter" idx="4"/>
          </p:nvPr>
        </p:nvSpPr>
        <p:spPr/>
        <p:txBody>
          <a:bodyPr/>
          <a:lstStyle/>
          <a:p>
            <a:fld id="{540D144C-11AF-EC44-9A7A-00E7093A6A62}" type="slidenum">
              <a:rPr lang="en-US" smtClean="0"/>
              <a:pPr/>
              <a:t>6</a:t>
            </a:fld>
            <a:endParaRPr lang="en-US" dirty="0"/>
          </a:p>
        </p:txBody>
      </p:sp>
    </p:spTree>
    <p:extLst>
      <p:ext uri="{BB962C8B-B14F-4D97-AF65-F5344CB8AC3E}">
        <p14:creationId xmlns:p14="http://schemas.microsoft.com/office/powerpoint/2010/main" val="408856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0FEA-0B5B-7544-B1CB-987692CF9431}"/>
              </a:ext>
            </a:extLst>
          </p:cNvPr>
          <p:cNvSpPr>
            <a:spLocks noGrp="1"/>
          </p:cNvSpPr>
          <p:nvPr>
            <p:ph type="ctrTitle"/>
          </p:nvPr>
        </p:nvSpPr>
        <p:spPr>
          <a:xfrm>
            <a:off x="420415" y="644510"/>
            <a:ext cx="11351171" cy="947808"/>
          </a:xfrm>
        </p:spPr>
        <p:txBody>
          <a:bodyPr anchor="ctr">
            <a:noAutofit/>
          </a:bodyPr>
          <a:lstStyle/>
          <a:p>
            <a:pPr algn="ctr"/>
            <a:r>
              <a:rPr lang="en-US" sz="3600" spc="-200" dirty="0">
                <a:solidFill>
                  <a:schemeClr val="accent3"/>
                </a:solidFill>
                <a:latin typeface="Museo Sans 900"/>
                <a:cs typeface="Arial"/>
              </a:rPr>
              <a:t>How can education unlock good health and well-being?</a:t>
            </a:r>
          </a:p>
        </p:txBody>
      </p:sp>
      <p:pic>
        <p:nvPicPr>
          <p:cNvPr id="5" name="Picture Placeholder 7">
            <a:extLst>
              <a:ext uri="{FF2B5EF4-FFF2-40B4-BE49-F238E27FC236}">
                <a16:creationId xmlns:a16="http://schemas.microsoft.com/office/drawing/2014/main" id="{AE6CB399-4073-6A47-8C88-C752EED201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7" t="-7281" r="-10285" b="-14304"/>
          <a:stretch/>
        </p:blipFill>
        <p:spPr>
          <a:xfrm>
            <a:off x="4934427" y="1742631"/>
            <a:ext cx="2323146" cy="2237861"/>
          </a:xfrm>
          <a:prstGeom prst="rect">
            <a:avLst/>
          </a:prstGeom>
          <a:noFill/>
        </p:spPr>
      </p:pic>
      <p:sp>
        <p:nvSpPr>
          <p:cNvPr id="4" name="Oval 3"/>
          <p:cNvSpPr>
            <a:spLocks/>
          </p:cNvSpPr>
          <p:nvPr/>
        </p:nvSpPr>
        <p:spPr>
          <a:xfrm>
            <a:off x="578075" y="1781498"/>
            <a:ext cx="4356352" cy="2622059"/>
          </a:xfrm>
          <a:prstGeom prst="ellipse">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Museo Sans 900"/>
              </a:rPr>
              <a:t>Taking part in sports at school can encourage people to be physically active.</a:t>
            </a:r>
          </a:p>
        </p:txBody>
      </p:sp>
      <p:sp>
        <p:nvSpPr>
          <p:cNvPr id="6" name="Oval 5"/>
          <p:cNvSpPr>
            <a:spLocks/>
          </p:cNvSpPr>
          <p:nvPr/>
        </p:nvSpPr>
        <p:spPr>
          <a:xfrm>
            <a:off x="7257572" y="1765739"/>
            <a:ext cx="4314317" cy="2637818"/>
          </a:xfrm>
          <a:prstGeom prst="ellipse">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latin typeface="Museo Sans 900"/>
              </a:rPr>
              <a:t>Education can train scientists to develop vaccines and treatments to fight pandemics.</a:t>
            </a:r>
            <a:endParaRPr lang="en-GB" sz="2400" dirty="0">
              <a:latin typeface="Museo Sans 900"/>
            </a:endParaRPr>
          </a:p>
        </p:txBody>
      </p:sp>
      <p:sp>
        <p:nvSpPr>
          <p:cNvPr id="7" name="Oval 6"/>
          <p:cNvSpPr>
            <a:spLocks/>
          </p:cNvSpPr>
          <p:nvPr/>
        </p:nvSpPr>
        <p:spPr>
          <a:xfrm>
            <a:off x="3947252" y="4130810"/>
            <a:ext cx="4522980" cy="2301793"/>
          </a:xfrm>
          <a:prstGeom prst="ellipse">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latin typeface="Museo Sans 900"/>
              </a:rPr>
              <a:t>Schools can provide safe spaces for children and young people to talk about their feelings.</a:t>
            </a:r>
            <a:endParaRPr lang="en-GB" sz="2400" dirty="0">
              <a:latin typeface="Museo Sans 900"/>
            </a:endParaRPr>
          </a:p>
        </p:txBody>
      </p:sp>
    </p:spTree>
    <p:extLst>
      <p:ext uri="{BB962C8B-B14F-4D97-AF65-F5344CB8AC3E}">
        <p14:creationId xmlns:p14="http://schemas.microsoft.com/office/powerpoint/2010/main" val="233567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smtClean="0"/>
              <a:pPr/>
              <a:t>8</a:t>
            </a:fld>
            <a:endParaRPr lang="en-US" dirty="0"/>
          </a:p>
        </p:txBody>
      </p:sp>
      <p:sp>
        <p:nvSpPr>
          <p:cNvPr id="10" name="TextBox 9"/>
          <p:cNvSpPr txBox="1"/>
          <p:nvPr/>
        </p:nvSpPr>
        <p:spPr>
          <a:xfrm>
            <a:off x="362883" y="2339102"/>
            <a:ext cx="2550695" cy="2179797"/>
          </a:xfrm>
          <a:prstGeom prst="rect">
            <a:avLst/>
          </a:prstGeom>
          <a:solidFill>
            <a:schemeClr val="bg1"/>
          </a:solidFill>
        </p:spPr>
        <p:txBody>
          <a:bodyPr wrap="square" rtlCol="0" anchor="ctr" anchorCtr="0">
            <a:noAutofit/>
          </a:bodyPr>
          <a:lstStyle/>
          <a:p>
            <a:pPr algn="ctr"/>
            <a:r>
              <a:rPr lang="en-GB" sz="2200" b="1" dirty="0">
                <a:solidFill>
                  <a:schemeClr val="tx2"/>
                </a:solidFill>
                <a:latin typeface="Museo Sans 900"/>
              </a:rPr>
              <a:t>Education can train engineers to design and build water treatment plants</a:t>
            </a:r>
          </a:p>
        </p:txBody>
      </p:sp>
      <p:sp>
        <p:nvSpPr>
          <p:cNvPr id="13" name="TextBox 12"/>
          <p:cNvSpPr txBox="1"/>
          <p:nvPr/>
        </p:nvSpPr>
        <p:spPr>
          <a:xfrm>
            <a:off x="3769802" y="2631794"/>
            <a:ext cx="1932016" cy="1594412"/>
          </a:xfrm>
          <a:prstGeom prst="rect">
            <a:avLst/>
          </a:prstGeom>
          <a:solidFill>
            <a:schemeClr val="bg1"/>
          </a:solidFill>
        </p:spPr>
        <p:txBody>
          <a:bodyPr wrap="square" rtlCol="0" anchor="ctr" anchorCtr="0">
            <a:noAutofit/>
          </a:bodyPr>
          <a:lstStyle/>
          <a:p>
            <a:pPr algn="ctr"/>
            <a:r>
              <a:rPr lang="en-US" sz="2200" b="1" dirty="0">
                <a:solidFill>
                  <a:schemeClr val="tx2"/>
                </a:solidFill>
                <a:latin typeface="Museo Sans 900"/>
              </a:rPr>
              <a:t>People have clean water to drink</a:t>
            </a:r>
          </a:p>
        </p:txBody>
      </p:sp>
      <p:sp>
        <p:nvSpPr>
          <p:cNvPr id="14" name="TextBox 13"/>
          <p:cNvSpPr txBox="1"/>
          <p:nvPr/>
        </p:nvSpPr>
        <p:spPr>
          <a:xfrm>
            <a:off x="6559136" y="2346158"/>
            <a:ext cx="2428031" cy="2165684"/>
          </a:xfrm>
          <a:prstGeom prst="rect">
            <a:avLst/>
          </a:prstGeom>
          <a:solidFill>
            <a:schemeClr val="bg1"/>
          </a:solidFill>
        </p:spPr>
        <p:txBody>
          <a:bodyPr wrap="square" rtlCol="0" anchor="ctr" anchorCtr="0">
            <a:noAutofit/>
          </a:bodyPr>
          <a:lstStyle/>
          <a:p>
            <a:pPr algn="ctr"/>
            <a:r>
              <a:rPr lang="en-US" sz="2200" b="1" dirty="0">
                <a:solidFill>
                  <a:schemeClr val="tx2"/>
                </a:solidFill>
                <a:latin typeface="Museo Sans 900"/>
              </a:rPr>
              <a:t>This reduces the risk of people catching and spreading some diseases</a:t>
            </a:r>
          </a:p>
        </p:txBody>
      </p:sp>
      <p:sp>
        <p:nvSpPr>
          <p:cNvPr id="16" name="TextBox 15"/>
          <p:cNvSpPr txBox="1"/>
          <p:nvPr/>
        </p:nvSpPr>
        <p:spPr>
          <a:xfrm>
            <a:off x="9853262" y="2708395"/>
            <a:ext cx="1961749" cy="1441211"/>
          </a:xfrm>
          <a:prstGeom prst="rect">
            <a:avLst/>
          </a:prstGeom>
          <a:solidFill>
            <a:schemeClr val="bg1"/>
          </a:solidFill>
        </p:spPr>
        <p:txBody>
          <a:bodyPr wrap="square" rtlCol="0" anchor="ctr" anchorCtr="0">
            <a:noAutofit/>
          </a:bodyPr>
          <a:lstStyle/>
          <a:p>
            <a:pPr algn="ctr"/>
            <a:r>
              <a:rPr lang="en-US" sz="2200" b="1" dirty="0">
                <a:solidFill>
                  <a:schemeClr val="tx2"/>
                </a:solidFill>
                <a:latin typeface="Museo Sans 900"/>
              </a:rPr>
              <a:t>This helps people to be healthy</a:t>
            </a:r>
          </a:p>
        </p:txBody>
      </p:sp>
      <p:sp>
        <p:nvSpPr>
          <p:cNvPr id="17" name="Right Arrow 16"/>
          <p:cNvSpPr/>
          <p:nvPr/>
        </p:nvSpPr>
        <p:spPr>
          <a:xfrm>
            <a:off x="3074271" y="3168869"/>
            <a:ext cx="671468" cy="52026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9083419" y="3168869"/>
            <a:ext cx="671468" cy="52026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a:off x="5827388" y="3168869"/>
            <a:ext cx="671468" cy="52026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748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425" y="765848"/>
            <a:ext cx="10878386" cy="5231996"/>
          </a:xfrm>
        </p:spPr>
        <p:txBody>
          <a:bodyPr/>
          <a:lstStyle/>
          <a:p>
            <a:pPr>
              <a:spcAft>
                <a:spcPts val="1800"/>
              </a:spcAft>
            </a:pPr>
            <a:r>
              <a:rPr lang="en-GB" sz="3200" dirty="0">
                <a:latin typeface="Museo Sans 900"/>
                <a:cs typeface="Arial"/>
              </a:rPr>
              <a:t>Activity – Making my well-being pack (7-11)</a:t>
            </a:r>
            <a:br>
              <a:rPr lang="en-GB" sz="3200" dirty="0"/>
            </a:br>
            <a:br>
              <a:rPr lang="en-GB" sz="3200" dirty="0">
                <a:latin typeface="Museo Sans 900"/>
                <a:cs typeface="Arial"/>
              </a:rPr>
            </a:br>
            <a:r>
              <a:rPr lang="en-GB" sz="3200" dirty="0">
                <a:latin typeface="Museo Sans 900"/>
                <a:cs typeface="Arial"/>
              </a:rPr>
              <a:t>Activity – My well-being calendar (11-16)</a:t>
            </a:r>
            <a:endParaRPr lang="en-US" dirty="0"/>
          </a:p>
        </p:txBody>
      </p:sp>
      <p:sp>
        <p:nvSpPr>
          <p:cNvPr id="3" name="Slide Number Placeholder 2"/>
          <p:cNvSpPr>
            <a:spLocks noGrp="1"/>
          </p:cNvSpPr>
          <p:nvPr>
            <p:ph type="sldNum" sz="quarter" idx="4"/>
          </p:nvPr>
        </p:nvSpPr>
        <p:spPr/>
        <p:txBody>
          <a:bodyPr/>
          <a:lstStyle/>
          <a:p>
            <a:fld id="{540D144C-11AF-EC44-9A7A-00E7093A6A62}" type="slidenum">
              <a:rPr lang="en-US" smtClean="0"/>
              <a:pPr/>
              <a:t>9</a:t>
            </a:fld>
            <a:endParaRPr lang="en-US" dirty="0"/>
          </a:p>
        </p:txBody>
      </p:sp>
    </p:spTree>
    <p:extLst>
      <p:ext uri="{BB962C8B-B14F-4D97-AF65-F5344CB8AC3E}">
        <p14:creationId xmlns:p14="http://schemas.microsoft.com/office/powerpoint/2010/main" val="652267464"/>
      </p:ext>
    </p:extLst>
  </p:cSld>
  <p:clrMapOvr>
    <a:masterClrMapping/>
  </p:clrMapOvr>
</p:sld>
</file>

<file path=ppt/theme/theme1.xml><?xml version="1.0" encoding="utf-8"?>
<a:theme xmlns:a="http://schemas.openxmlformats.org/drawingml/2006/main" name="Title Slide">
  <a:themeElements>
    <a:clrScheme name="Custom 4">
      <a:dk1>
        <a:srgbClr val="000000"/>
      </a:dk1>
      <a:lt1>
        <a:srgbClr val="FFFFFF"/>
      </a:lt1>
      <a:dk2>
        <a:srgbClr val="1A70B8"/>
      </a:dk2>
      <a:lt2>
        <a:srgbClr val="34A9E1"/>
      </a:lt2>
      <a:accent1>
        <a:srgbClr val="38AA34"/>
      </a:accent1>
      <a:accent2>
        <a:srgbClr val="93C11C"/>
      </a:accent2>
      <a:accent3>
        <a:srgbClr val="E94D18"/>
      </a:accent3>
      <a:accent4>
        <a:srgbClr val="F39100"/>
      </a:accent4>
      <a:accent5>
        <a:srgbClr val="00A19A"/>
      </a:accent5>
      <a:accent6>
        <a:srgbClr val="D60651"/>
      </a:accent6>
      <a:hlink>
        <a:srgbClr val="1A70B8"/>
      </a:hlink>
      <a:folHlink>
        <a:srgbClr val="34A9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44A65374374646AD957C56C8E6910A" ma:contentTypeVersion="9" ma:contentTypeDescription="Create a new document." ma:contentTypeScope="" ma:versionID="08b9d7aa11b7464f5831188d989b3dd7">
  <xsd:schema xmlns:xsd="http://www.w3.org/2001/XMLSchema" xmlns:xs="http://www.w3.org/2001/XMLSchema" xmlns:p="http://schemas.microsoft.com/office/2006/metadata/properties" xmlns:ns2="2ea0d13e-6662-48b9-9f16-362ada5ac052" targetNamespace="http://schemas.microsoft.com/office/2006/metadata/properties" ma:root="true" ma:fieldsID="6f4688e46b0e92eadafb02b989f4b2bb" ns2:_="">
    <xsd:import namespace="2ea0d13e-6662-48b9-9f16-362ada5ac0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0d13e-6662-48b9-9f16-362ada5ac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DEF50E-2A81-4C72-8017-606824E56CC3}">
  <ds:schemaRefs>
    <ds:schemaRef ds:uri="http://schemas.microsoft.com/office/2006/documentManagement/types"/>
    <ds:schemaRef ds:uri="http://schemas.openxmlformats.org/package/2006/metadata/core-properties"/>
    <ds:schemaRef ds:uri="2ea0d13e-6662-48b9-9f16-362ada5ac052"/>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570EE56-3403-4789-B430-1C1F5CCA1AD1}">
  <ds:schemaRefs>
    <ds:schemaRef ds:uri="http://schemas.microsoft.com/sharepoint/v3/contenttype/forms"/>
  </ds:schemaRefs>
</ds:datastoreItem>
</file>

<file path=customXml/itemProps3.xml><?xml version="1.0" encoding="utf-8"?>
<ds:datastoreItem xmlns:ds="http://schemas.openxmlformats.org/officeDocument/2006/customXml" ds:itemID="{B61BC9BA-7FDE-4415-A0D6-7397D4CD1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0d13e-6662-48b9-9f16-362ada5ac0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1536</TotalTime>
  <Words>1692</Words>
  <Application>Microsoft Office PowerPoint</Application>
  <PresentationFormat>Widescreen</PresentationFormat>
  <Paragraphs>170</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Title Slide</vt:lpstr>
      <vt:lpstr>Education unlocks good health and well-being</vt:lpstr>
      <vt:lpstr>Activity – What do good health and well-being mean?</vt:lpstr>
      <vt:lpstr>PowerPoint Presentation</vt:lpstr>
      <vt:lpstr>PowerPoint Presentation</vt:lpstr>
      <vt:lpstr>PowerPoint Presentation</vt:lpstr>
      <vt:lpstr>Activity – How can education unlock good health and well-being?</vt:lpstr>
      <vt:lpstr>How can education unlock good health and well-being?</vt:lpstr>
      <vt:lpstr>PowerPoint Presentation</vt:lpstr>
      <vt:lpstr>Activity – Making my well-being pack (7-11)  Activity – My well-being calendar (11-16)</vt:lpstr>
      <vt:lpstr>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Eagleton</dc:creator>
  <cp:lastModifiedBy>Liz Newbon</cp:lastModifiedBy>
  <cp:revision>232</cp:revision>
  <dcterms:created xsi:type="dcterms:W3CDTF">2019-11-26T10:13:47Z</dcterms:created>
  <dcterms:modified xsi:type="dcterms:W3CDTF">2021-08-06T17:32:14Z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0x0101008344A65374374646AD957C56C8E6910A</vt:lpwstr>
  </property>
</Properties>
</file>