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 id="2147483674" r:id="rId5"/>
  </p:sldMasterIdLst>
  <p:notesMasterIdLst>
    <p:notesMasterId r:id="rId27"/>
  </p:notesMasterIdLst>
  <p:sldIdLst>
    <p:sldId id="256" r:id="rId6"/>
    <p:sldId id="257" r:id="rId7"/>
    <p:sldId id="258" r:id="rId8"/>
    <p:sldId id="259" r:id="rId9"/>
    <p:sldId id="260" r:id="rId10"/>
    <p:sldId id="261" r:id="rId11"/>
    <p:sldId id="262" r:id="rId12"/>
    <p:sldId id="266" r:id="rId13"/>
    <p:sldId id="267" r:id="rId14"/>
    <p:sldId id="268" r:id="rId15"/>
    <p:sldId id="269" r:id="rId16"/>
    <p:sldId id="270" r:id="rId17"/>
    <p:sldId id="271" r:id="rId18"/>
    <p:sldId id="272" r:id="rId19"/>
    <p:sldId id="273" r:id="rId20"/>
    <p:sldId id="274" r:id="rId21"/>
    <p:sldId id="276" r:id="rId22"/>
    <p:sldId id="277" r:id="rId23"/>
    <p:sldId id="278" r:id="rId24"/>
    <p:sldId id="279"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578F56-6555-20DC-E4D6-EECED9C10E03}" name="sarah palmer" initials="sp" userId="e877de4a0eb9df4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6489"/>
  </p:normalViewPr>
  <p:slideViewPr>
    <p:cSldViewPr snapToGrid="0">
      <p:cViewPr varScale="1">
        <p:scale>
          <a:sx n="90" d="100"/>
          <a:sy n="90" d="100"/>
        </p:scale>
        <p:origin x="232" y="248"/>
      </p:cViewPr>
      <p:guideLst/>
    </p:cSldViewPr>
  </p:slideViewPr>
  <p:outlineViewPr>
    <p:cViewPr>
      <p:scale>
        <a:sx n="33" d="100"/>
        <a:sy n="33" d="100"/>
      </p:scale>
      <p:origin x="0" y="-28"/>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en-GB" sz="4400" b="0" strike="noStrike" spc="-1">
                <a:solidFill>
                  <a:srgbClr val="000000"/>
                </a:solidFill>
                <a:latin typeface="Arial"/>
              </a:rPr>
              <a:t>Click to move the slide</a:t>
            </a:r>
          </a:p>
        </p:txBody>
      </p:sp>
      <p:sp>
        <p:nvSpPr>
          <p:cNvPr id="119"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GB" sz="2000" b="0" strike="noStrike" spc="-1">
                <a:solidFill>
                  <a:srgbClr val="000000"/>
                </a:solidFill>
                <a:latin typeface="Arial"/>
              </a:rPr>
              <a:t>Click to edit the notes' format</a:t>
            </a:r>
          </a:p>
        </p:txBody>
      </p:sp>
      <p:sp>
        <p:nvSpPr>
          <p:cNvPr id="120"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GB" sz="1400" b="0" strike="noStrike" spc="-1">
                <a:solidFill>
                  <a:srgbClr val="000000"/>
                </a:solidFill>
                <a:latin typeface="Times New Roman"/>
              </a:rPr>
              <a:t>&lt;header&gt;</a:t>
            </a:r>
          </a:p>
        </p:txBody>
      </p:sp>
      <p:sp>
        <p:nvSpPr>
          <p:cNvPr id="121" name="PlaceHolder 4"/>
          <p:cNvSpPr>
            <a:spLocks noGrp="1"/>
          </p:cNvSpPr>
          <p:nvPr>
            <p:ph type="dt" idx="2"/>
          </p:nvPr>
        </p:nvSpPr>
        <p:spPr>
          <a:xfrm>
            <a:off x="4278960" y="0"/>
            <a:ext cx="3280680" cy="534240"/>
          </a:xfrm>
          <a:prstGeom prst="rect">
            <a:avLst/>
          </a:prstGeom>
          <a:noFill/>
          <a:ln w="0">
            <a:noFill/>
          </a:ln>
        </p:spPr>
        <p:txBody>
          <a:bodyPr lIns="0" tIns="0" rIns="0" bIns="0" anchor="t">
            <a:noAutofit/>
          </a:bodyPr>
          <a:lstStyle>
            <a:lvl1pPr indent="0" algn="r">
              <a:buNone/>
              <a:defRPr lang="en-GB" sz="1400" b="0" strike="noStrike" spc="-1">
                <a:solidFill>
                  <a:srgbClr val="000000"/>
                </a:solidFill>
                <a:latin typeface="Times New Roman"/>
              </a:defRPr>
            </a:lvl1pPr>
          </a:lstStyle>
          <a:p>
            <a:pPr indent="0" algn="r">
              <a:buNone/>
            </a:pPr>
            <a:r>
              <a:rPr lang="en-GB" sz="1400" b="0" strike="noStrike" spc="-1">
                <a:solidFill>
                  <a:srgbClr val="000000"/>
                </a:solidFill>
                <a:latin typeface="Times New Roman"/>
              </a:rPr>
              <a:t>&lt;date/time&gt;</a:t>
            </a:r>
          </a:p>
        </p:txBody>
      </p:sp>
      <p:sp>
        <p:nvSpPr>
          <p:cNvPr id="122" name="PlaceHolder 5"/>
          <p:cNvSpPr>
            <a:spLocks noGrp="1"/>
          </p:cNvSpPr>
          <p:nvPr>
            <p:ph type="ftr" idx="3"/>
          </p:nvPr>
        </p:nvSpPr>
        <p:spPr>
          <a:xfrm>
            <a:off x="0" y="10157400"/>
            <a:ext cx="3280680" cy="534240"/>
          </a:xfrm>
          <a:prstGeom prst="rect">
            <a:avLst/>
          </a:prstGeom>
          <a:noFill/>
          <a:ln w="0">
            <a:noFill/>
          </a:ln>
        </p:spPr>
        <p:txBody>
          <a:bodyPr lIns="0" tIns="0" rIns="0" bIns="0" anchor="b">
            <a:noAutofit/>
          </a:bodyPr>
          <a:lstStyle>
            <a:lvl1pPr indent="0">
              <a:buNone/>
              <a:defRPr lang="en-GB" sz="1400" b="0" strike="noStrike" spc="-1">
                <a:solidFill>
                  <a:srgbClr val="000000"/>
                </a:solidFill>
                <a:latin typeface="Times New Roman"/>
              </a:defRPr>
            </a:lvl1pPr>
          </a:lstStyle>
          <a:p>
            <a:pPr indent="0">
              <a:buNone/>
            </a:pPr>
            <a:r>
              <a:rPr lang="en-GB" sz="1400" b="0" strike="noStrike" spc="-1">
                <a:solidFill>
                  <a:srgbClr val="000000"/>
                </a:solidFill>
                <a:latin typeface="Times New Roman"/>
              </a:rPr>
              <a:t>&lt;footer&gt;</a:t>
            </a:r>
          </a:p>
        </p:txBody>
      </p:sp>
      <p:sp>
        <p:nvSpPr>
          <p:cNvPr id="123" name="PlaceHolder 6"/>
          <p:cNvSpPr>
            <a:spLocks noGrp="1"/>
          </p:cNvSpPr>
          <p:nvPr>
            <p:ph type="sldNum" idx="4"/>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strike="noStrike" spc="-1">
                <a:solidFill>
                  <a:srgbClr val="000000"/>
                </a:solidFill>
                <a:latin typeface="Times New Roman"/>
              </a:defRPr>
            </a:lvl1pPr>
          </a:lstStyle>
          <a:p>
            <a:pPr indent="0" algn="r">
              <a:buNone/>
            </a:pPr>
            <a:fld id="{1F9BF19B-D8ED-41FA-86E3-78DE04442176}" type="slidenum">
              <a:rPr lang="en-GB" sz="1400" b="0" strike="noStrike" spc="-1">
                <a:solidFill>
                  <a:srgbClr val="000000"/>
                </a:solidFill>
                <a:latin typeface="Times New Roman"/>
              </a:rPr>
              <a:t>‹#›</a:t>
            </a:fld>
            <a:endParaRPr lang="en-GB"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eforum.org/agenda/2020/02/stem-gender-inequality-researchers-bias/" TargetMode="External"/><Relationship Id="rId7" Type="http://schemas.openxmlformats.org/officeDocument/2006/relationships/hyperlink" Target="https://www.girlguiding.org.uk/globalassets/docs-and-resources/fundraising-and-partnerships/uk-snapshot-gas-2022.pdf"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unesco.org/gem-report/en/inclusion" TargetMode="External"/><Relationship Id="rId5" Type="http://schemas.openxmlformats.org/officeDocument/2006/relationships/hyperlink" Target="https://www.gov.uk/government/news/more-women-to-be-supported-back-into-stem-jobs-in-government-backed-training" TargetMode="External"/><Relationship Id="rId4" Type="http://schemas.openxmlformats.org/officeDocument/2006/relationships/hyperlink" Target="https://www.raconteur.net/leadership/tse-100s-first-female-leadership-team-overdue/"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weforum.org/agenda/2020/02/stem-gender-inequality-researchers-bia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theirworld.org/news/girls-in-ict-day-2022-nurturing-tanzanian-girls-future-career-paths-in-ste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orld-education-blog.org/2022/09/01/new-measurement-shows-that-244-million-children-and-youth-are-out-of-schoo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PlaceHolder 1"/>
          <p:cNvSpPr>
            <a:spLocks noGrp="1" noRot="1" noChangeAspect="1"/>
          </p:cNvSpPr>
          <p:nvPr>
            <p:ph type="sldImg"/>
          </p:nvPr>
        </p:nvSpPr>
        <p:spPr>
          <a:xfrm>
            <a:off x="687388" y="1143000"/>
            <a:ext cx="5475287" cy="3079750"/>
          </a:xfrm>
          <a:prstGeom prst="rect">
            <a:avLst/>
          </a:prstGeom>
          <a:ln w="0">
            <a:noFill/>
          </a:ln>
        </p:spPr>
      </p:sp>
      <p:sp>
        <p:nvSpPr>
          <p:cNvPr id="418" name="PlaceHolder 2"/>
          <p:cNvSpPr>
            <a:spLocks noGrp="1"/>
          </p:cNvSpPr>
          <p:nvPr>
            <p:ph type="body"/>
          </p:nvPr>
        </p:nvSpPr>
        <p:spPr>
          <a:xfrm>
            <a:off x="685800" y="4400640"/>
            <a:ext cx="5479920" cy="359388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0" strike="noStrike" spc="-1">
                <a:solidFill>
                  <a:srgbClr val="000000"/>
                </a:solidFill>
                <a:latin typeface="Museo Sans 900"/>
                <a:ea typeface="+mn-ea"/>
              </a:rPr>
              <a:t>This slideshow is designed for use alongside the Education unlocks opportunities for girls activities.</a:t>
            </a:r>
            <a:endParaRPr lang="en-GB" sz="1200" b="0" strike="noStrike" spc="-1">
              <a:solidFill>
                <a:srgbClr val="000000"/>
              </a:solidFill>
              <a:latin typeface="Arial"/>
            </a:endParaRPr>
          </a:p>
          <a:p>
            <a:pPr marL="216000" indent="0">
              <a:lnSpc>
                <a:spcPct val="100000"/>
              </a:lnSpc>
              <a:buNone/>
              <a:tabLst>
                <a:tab pos="0" algn="l"/>
              </a:tabLst>
            </a:pPr>
            <a:endParaRPr lang="en-GB" sz="1200" b="0" strike="noStrike" spc="-1">
              <a:solidFill>
                <a:srgbClr val="000000"/>
              </a:solidFill>
              <a:latin typeface="Arial"/>
            </a:endParaRPr>
          </a:p>
          <a:p>
            <a:pPr marL="216000" indent="0">
              <a:lnSpc>
                <a:spcPct val="100000"/>
              </a:lnSpc>
              <a:buNone/>
              <a:tabLst>
                <a:tab pos="0" algn="l"/>
              </a:tabLst>
            </a:pPr>
            <a:r>
              <a:rPr lang="en-GB" sz="1200" b="0" strike="noStrike" spc="-1">
                <a:solidFill>
                  <a:srgbClr val="000000"/>
                </a:solidFill>
                <a:latin typeface="Museo Sans 900"/>
                <a:ea typeface="+mn-ea"/>
              </a:rPr>
              <a:t>These cross-curricular activities for ages 7-16 help learners to think critically about some of the reasons why so many children and young people (and girls in particular) are still denied the chance to go to school. Learners will consider the impacts of gender stereotyping on people’s lives and think about what action they could take to help make life fairer for everyone, whatever their gender.</a:t>
            </a:r>
            <a:endParaRPr lang="en-GB" sz="1200" b="0" strike="noStrike" spc="-1">
              <a:solidFill>
                <a:srgbClr val="000000"/>
              </a:solidFill>
              <a:latin typeface="Arial"/>
            </a:endParaRPr>
          </a:p>
          <a:p>
            <a:pPr marL="216000" indent="0">
              <a:lnSpc>
                <a:spcPct val="100000"/>
              </a:lnSpc>
              <a:buNone/>
              <a:tabLst>
                <a:tab pos="0" algn="l"/>
              </a:tabLst>
            </a:pPr>
            <a:endParaRPr lang="en-GB" sz="1200" b="0" strike="noStrike" spc="-1">
              <a:solidFill>
                <a:srgbClr val="000000"/>
              </a:solidFill>
              <a:latin typeface="Arial"/>
            </a:endParaRPr>
          </a:p>
        </p:txBody>
      </p:sp>
      <p:sp>
        <p:nvSpPr>
          <p:cNvPr id="419" name="PlaceHolder 3"/>
          <p:cNvSpPr>
            <a:spLocks noGrp="1"/>
          </p:cNvSpPr>
          <p:nvPr>
            <p:ph type="sldNum" idx="5"/>
          </p:nvPr>
        </p:nvSpPr>
        <p:spPr>
          <a:xfrm>
            <a:off x="3884760" y="8685360"/>
            <a:ext cx="2965320" cy="452160"/>
          </a:xfrm>
          <a:prstGeom prst="rect">
            <a:avLst/>
          </a:prstGeom>
          <a:noFill/>
          <a:ln w="0">
            <a:noFill/>
          </a:ln>
        </p:spPr>
        <p:txBody>
          <a:bodyPr lIns="0" tIns="0" rIns="0" bIns="0" anchor="b">
            <a:noAutofit/>
          </a:bodyPr>
          <a:lstStyle>
            <a:lvl1pPr indent="0" algn="r">
              <a:lnSpc>
                <a:spcPct val="100000"/>
              </a:lnSpc>
              <a:buNone/>
              <a:tabLst>
                <a:tab pos="0" algn="l"/>
              </a:tabLst>
              <a:defRPr lang="en-US" sz="1200" b="1" strike="noStrike" spc="-1">
                <a:solidFill>
                  <a:srgbClr val="000000"/>
                </a:solidFill>
                <a:latin typeface="Museo Sans 900"/>
                <a:ea typeface="+mn-ea"/>
              </a:defRPr>
            </a:lvl1pPr>
          </a:lstStyle>
          <a:p>
            <a:pPr indent="0" algn="r">
              <a:lnSpc>
                <a:spcPct val="100000"/>
              </a:lnSpc>
              <a:buNone/>
              <a:tabLst>
                <a:tab pos="0" algn="l"/>
              </a:tabLst>
            </a:pPr>
            <a:fld id="{68D1ED1B-7B50-4583-A7C0-130070C7DA37}" type="slidenum">
              <a:rPr lang="en-US" sz="1200" b="1" strike="noStrike" spc="-1">
                <a:solidFill>
                  <a:srgbClr val="000000"/>
                </a:solidFill>
                <a:latin typeface="Museo Sans 900"/>
                <a:ea typeface="+mn-ea"/>
              </a:rPr>
              <a:t>1</a:t>
            </a:fld>
            <a:endParaRPr lang="en-GB"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PlaceHolder 1"/>
          <p:cNvSpPr>
            <a:spLocks noGrp="1" noRot="1" noChangeAspect="1"/>
          </p:cNvSpPr>
          <p:nvPr>
            <p:ph type="sldImg"/>
          </p:nvPr>
        </p:nvSpPr>
        <p:spPr>
          <a:xfrm>
            <a:off x="687388" y="1143000"/>
            <a:ext cx="5475287" cy="3079750"/>
          </a:xfrm>
          <a:prstGeom prst="rect">
            <a:avLst/>
          </a:prstGeom>
          <a:ln w="0">
            <a:noFill/>
          </a:ln>
        </p:spPr>
      </p:sp>
      <p:sp>
        <p:nvSpPr>
          <p:cNvPr id="454" name="PlaceHolder 2"/>
          <p:cNvSpPr>
            <a:spLocks noGrp="1"/>
          </p:cNvSpPr>
          <p:nvPr>
            <p:ph type="body"/>
          </p:nvPr>
        </p:nvSpPr>
        <p:spPr>
          <a:xfrm>
            <a:off x="685800" y="4400640"/>
            <a:ext cx="5479920" cy="359388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0" strike="noStrike" spc="-1">
                <a:solidFill>
                  <a:srgbClr val="000000"/>
                </a:solidFill>
                <a:latin typeface="Museo Sans 900"/>
                <a:ea typeface="+mn-ea"/>
              </a:rPr>
              <a:t>Use this slide to support discussion about what stereotypes are. Invite learners to share any examples of stereotypes they are aware of. If learners, feel comfortable, they may like to share any personal experiences they have had of being stereotyped.</a:t>
            </a:r>
            <a:endParaRPr lang="en-GB" sz="1200" b="0" strike="noStrike" spc="-1">
              <a:solidFill>
                <a:srgbClr val="000000"/>
              </a:solidFill>
              <a:latin typeface="Arial"/>
            </a:endParaRPr>
          </a:p>
        </p:txBody>
      </p:sp>
      <p:sp>
        <p:nvSpPr>
          <p:cNvPr id="455" name="PlaceHolder 3"/>
          <p:cNvSpPr>
            <a:spLocks noGrp="1"/>
          </p:cNvSpPr>
          <p:nvPr>
            <p:ph type="sldNum" idx="17"/>
          </p:nvPr>
        </p:nvSpPr>
        <p:spPr>
          <a:xfrm>
            <a:off x="3884760" y="8685360"/>
            <a:ext cx="2965320" cy="452160"/>
          </a:xfrm>
          <a:prstGeom prst="rect">
            <a:avLst/>
          </a:prstGeom>
          <a:noFill/>
          <a:ln w="0">
            <a:noFill/>
          </a:ln>
        </p:spPr>
        <p:txBody>
          <a:bodyPr lIns="0" tIns="0" rIns="0" bIns="0" anchor="b">
            <a:noAutofit/>
          </a:bodyPr>
          <a:lstStyle>
            <a:lvl1pPr indent="0" algn="r">
              <a:lnSpc>
                <a:spcPct val="100000"/>
              </a:lnSpc>
              <a:buNone/>
              <a:tabLst>
                <a:tab pos="0" algn="l"/>
              </a:tabLst>
              <a:defRPr lang="en-US" sz="1200" b="1" strike="noStrike" spc="-1">
                <a:solidFill>
                  <a:srgbClr val="000000"/>
                </a:solidFill>
                <a:latin typeface="Museo Sans 900"/>
                <a:ea typeface="+mn-ea"/>
              </a:defRPr>
            </a:lvl1pPr>
          </a:lstStyle>
          <a:p>
            <a:pPr indent="0" algn="r">
              <a:lnSpc>
                <a:spcPct val="100000"/>
              </a:lnSpc>
              <a:buNone/>
              <a:tabLst>
                <a:tab pos="0" algn="l"/>
              </a:tabLst>
            </a:pPr>
            <a:fld id="{2D8CE962-8785-4FA1-BE41-33FBF4B0EBB4}" type="slidenum">
              <a:rPr lang="en-US" sz="1200" b="1" strike="noStrike" spc="-1">
                <a:solidFill>
                  <a:srgbClr val="000000"/>
                </a:solidFill>
                <a:latin typeface="Museo Sans 900"/>
                <a:ea typeface="+mn-ea"/>
              </a:rPr>
              <a:t>10</a:t>
            </a:fld>
            <a:endParaRPr lang="en-GB"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PlaceHolder 1"/>
          <p:cNvSpPr>
            <a:spLocks noGrp="1" noRot="1" noChangeAspect="1"/>
          </p:cNvSpPr>
          <p:nvPr>
            <p:ph type="sldImg"/>
          </p:nvPr>
        </p:nvSpPr>
        <p:spPr>
          <a:xfrm>
            <a:off x="687388" y="1143000"/>
            <a:ext cx="5475287" cy="3079750"/>
          </a:xfrm>
          <a:prstGeom prst="rect">
            <a:avLst/>
          </a:prstGeom>
          <a:ln w="0">
            <a:noFill/>
          </a:ln>
        </p:spPr>
      </p:sp>
      <p:sp>
        <p:nvSpPr>
          <p:cNvPr id="457" name="PlaceHolder 2"/>
          <p:cNvSpPr>
            <a:spLocks noGrp="1"/>
          </p:cNvSpPr>
          <p:nvPr>
            <p:ph type="body"/>
          </p:nvPr>
        </p:nvSpPr>
        <p:spPr>
          <a:xfrm>
            <a:off x="685800" y="4400640"/>
            <a:ext cx="5479920" cy="359388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0" strike="noStrike" spc="-1">
                <a:solidFill>
                  <a:srgbClr val="000000"/>
                </a:solidFill>
                <a:latin typeface="Museo Sans 900"/>
                <a:ea typeface="+mn-ea"/>
              </a:rPr>
              <a:t>Gender stereotypes are commonly held views about how a person should be or act based on the gender they are perceived to be. Invite learners to share any examples of gender stereotypes they have heard of. </a:t>
            </a:r>
            <a:endParaRPr lang="en-GB" sz="1200" b="0" strike="noStrike" spc="-1">
              <a:solidFill>
                <a:srgbClr val="000000"/>
              </a:solidFill>
              <a:latin typeface="Arial"/>
            </a:endParaRPr>
          </a:p>
        </p:txBody>
      </p:sp>
      <p:sp>
        <p:nvSpPr>
          <p:cNvPr id="458" name="PlaceHolder 3"/>
          <p:cNvSpPr>
            <a:spLocks noGrp="1"/>
          </p:cNvSpPr>
          <p:nvPr>
            <p:ph type="sldNum" idx="18"/>
          </p:nvPr>
        </p:nvSpPr>
        <p:spPr>
          <a:xfrm>
            <a:off x="3884760" y="8685360"/>
            <a:ext cx="2965320" cy="452160"/>
          </a:xfrm>
          <a:prstGeom prst="rect">
            <a:avLst/>
          </a:prstGeom>
          <a:noFill/>
          <a:ln w="0">
            <a:noFill/>
          </a:ln>
        </p:spPr>
        <p:txBody>
          <a:bodyPr lIns="0" tIns="0" rIns="0" bIns="0" anchor="b">
            <a:noAutofit/>
          </a:bodyPr>
          <a:lstStyle>
            <a:lvl1pPr indent="0" algn="r">
              <a:lnSpc>
                <a:spcPct val="100000"/>
              </a:lnSpc>
              <a:buNone/>
              <a:tabLst>
                <a:tab pos="0" algn="l"/>
              </a:tabLst>
              <a:defRPr lang="en-US" sz="1200" b="1" strike="noStrike" spc="-1">
                <a:solidFill>
                  <a:srgbClr val="000000"/>
                </a:solidFill>
                <a:latin typeface="Museo Sans 900"/>
                <a:ea typeface="+mn-ea"/>
              </a:defRPr>
            </a:lvl1pPr>
          </a:lstStyle>
          <a:p>
            <a:pPr indent="0" algn="r">
              <a:lnSpc>
                <a:spcPct val="100000"/>
              </a:lnSpc>
              <a:buNone/>
              <a:tabLst>
                <a:tab pos="0" algn="l"/>
              </a:tabLst>
            </a:pPr>
            <a:fld id="{F231D58E-071E-4CE3-8A14-0C3A4355A25A}" type="slidenum">
              <a:rPr lang="en-US" sz="1200" b="1" strike="noStrike" spc="-1">
                <a:solidFill>
                  <a:srgbClr val="000000"/>
                </a:solidFill>
                <a:latin typeface="Museo Sans 900"/>
                <a:ea typeface="+mn-ea"/>
              </a:rPr>
              <a:t>11</a:t>
            </a:fld>
            <a:endParaRPr lang="en-GB" sz="12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PlaceHolder 1"/>
          <p:cNvSpPr>
            <a:spLocks noGrp="1" noRot="1" noChangeAspect="1"/>
          </p:cNvSpPr>
          <p:nvPr>
            <p:ph type="sldImg"/>
          </p:nvPr>
        </p:nvSpPr>
        <p:spPr>
          <a:xfrm>
            <a:off x="687388" y="1143000"/>
            <a:ext cx="5475287" cy="3079750"/>
          </a:xfrm>
          <a:prstGeom prst="rect">
            <a:avLst/>
          </a:prstGeom>
          <a:ln w="0">
            <a:noFill/>
          </a:ln>
        </p:spPr>
      </p:sp>
      <p:sp>
        <p:nvSpPr>
          <p:cNvPr id="460" name="PlaceHolder 2"/>
          <p:cNvSpPr>
            <a:spLocks noGrp="1"/>
          </p:cNvSpPr>
          <p:nvPr>
            <p:ph type="body"/>
          </p:nvPr>
        </p:nvSpPr>
        <p:spPr>
          <a:xfrm>
            <a:off x="685800" y="4400640"/>
            <a:ext cx="5479920" cy="359388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0" strike="noStrike" spc="-1" dirty="0">
                <a:solidFill>
                  <a:srgbClr val="000000"/>
                </a:solidFill>
                <a:latin typeface="Museo Sans 900"/>
                <a:ea typeface="+mn-ea"/>
              </a:rPr>
              <a:t>Ask learners to divide their sheet of paper into three columns, with the headings: ‘Female’, ‘Male’ and ‘Any gender’. Note that there are many other gender identities and teachers may wish to include other gender identities in this sorting activity.</a:t>
            </a:r>
            <a:endParaRPr lang="en-GB" sz="1200" b="0" strike="noStrike" spc="-1" dirty="0">
              <a:solidFill>
                <a:srgbClr val="000000"/>
              </a:solidFill>
              <a:latin typeface="Arial"/>
            </a:endParaRPr>
          </a:p>
        </p:txBody>
      </p:sp>
      <p:sp>
        <p:nvSpPr>
          <p:cNvPr id="461" name="PlaceHolder 3"/>
          <p:cNvSpPr>
            <a:spLocks noGrp="1"/>
          </p:cNvSpPr>
          <p:nvPr>
            <p:ph type="sldNum" idx="19"/>
          </p:nvPr>
        </p:nvSpPr>
        <p:spPr>
          <a:xfrm>
            <a:off x="3884760" y="8685360"/>
            <a:ext cx="2965320" cy="452160"/>
          </a:xfrm>
          <a:prstGeom prst="rect">
            <a:avLst/>
          </a:prstGeom>
          <a:noFill/>
          <a:ln w="0">
            <a:noFill/>
          </a:ln>
        </p:spPr>
        <p:txBody>
          <a:bodyPr lIns="0" tIns="0" rIns="0" bIns="0" anchor="b">
            <a:noAutofit/>
          </a:bodyPr>
          <a:lstStyle>
            <a:lvl1pPr indent="0" algn="r">
              <a:lnSpc>
                <a:spcPct val="100000"/>
              </a:lnSpc>
              <a:buNone/>
              <a:tabLst>
                <a:tab pos="0" algn="l"/>
              </a:tabLst>
              <a:defRPr lang="en-US" sz="1200" b="1" strike="noStrike" spc="-1">
                <a:solidFill>
                  <a:srgbClr val="000000"/>
                </a:solidFill>
                <a:latin typeface="Museo Sans 900"/>
                <a:ea typeface="+mn-ea"/>
              </a:defRPr>
            </a:lvl1pPr>
          </a:lstStyle>
          <a:p>
            <a:pPr indent="0" algn="r">
              <a:lnSpc>
                <a:spcPct val="100000"/>
              </a:lnSpc>
              <a:buNone/>
              <a:tabLst>
                <a:tab pos="0" algn="l"/>
              </a:tabLst>
            </a:pPr>
            <a:fld id="{49F88F60-3B33-454E-B7A6-289F0DA8E7BB}" type="slidenum">
              <a:rPr lang="en-US" sz="1200" b="1" strike="noStrike" spc="-1">
                <a:solidFill>
                  <a:srgbClr val="000000"/>
                </a:solidFill>
                <a:latin typeface="Museo Sans 900"/>
                <a:ea typeface="+mn-ea"/>
              </a:rPr>
              <a:t>12</a:t>
            </a:fld>
            <a:endParaRPr lang="en-GB" sz="12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PlaceHolder 1"/>
          <p:cNvSpPr>
            <a:spLocks noGrp="1" noRot="1" noChangeAspect="1"/>
          </p:cNvSpPr>
          <p:nvPr>
            <p:ph type="sldImg"/>
          </p:nvPr>
        </p:nvSpPr>
        <p:spPr>
          <a:xfrm>
            <a:off x="687388" y="1143000"/>
            <a:ext cx="5475287" cy="3079750"/>
          </a:xfrm>
          <a:prstGeom prst="rect">
            <a:avLst/>
          </a:prstGeom>
          <a:ln w="0">
            <a:noFill/>
          </a:ln>
        </p:spPr>
      </p:sp>
      <p:sp>
        <p:nvSpPr>
          <p:cNvPr id="463" name="PlaceHolder 2"/>
          <p:cNvSpPr>
            <a:spLocks noGrp="1"/>
          </p:cNvSpPr>
          <p:nvPr>
            <p:ph type="body"/>
          </p:nvPr>
        </p:nvSpPr>
        <p:spPr>
          <a:xfrm>
            <a:off x="685800" y="4400640"/>
            <a:ext cx="5479920" cy="359388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0" strike="noStrike" spc="-1">
                <a:solidFill>
                  <a:srgbClr val="000000"/>
                </a:solidFill>
                <a:latin typeface="Museo Sans 900"/>
                <a:ea typeface="+mn-ea"/>
              </a:rPr>
              <a:t>These questions could be used to support follow-up discussion about the sorting activity.</a:t>
            </a:r>
            <a:endParaRPr lang="en-GB" sz="1200" b="0" strike="noStrike" spc="-1">
              <a:solidFill>
                <a:srgbClr val="000000"/>
              </a:solidFill>
              <a:latin typeface="Arial"/>
            </a:endParaRPr>
          </a:p>
        </p:txBody>
      </p:sp>
      <p:sp>
        <p:nvSpPr>
          <p:cNvPr id="464" name="PlaceHolder 3"/>
          <p:cNvSpPr>
            <a:spLocks noGrp="1"/>
          </p:cNvSpPr>
          <p:nvPr>
            <p:ph type="sldNum" idx="20"/>
          </p:nvPr>
        </p:nvSpPr>
        <p:spPr>
          <a:xfrm>
            <a:off x="3884760" y="8685360"/>
            <a:ext cx="2965320" cy="452160"/>
          </a:xfrm>
          <a:prstGeom prst="rect">
            <a:avLst/>
          </a:prstGeom>
          <a:noFill/>
          <a:ln w="0">
            <a:noFill/>
          </a:ln>
        </p:spPr>
        <p:txBody>
          <a:bodyPr lIns="0" tIns="0" rIns="0" bIns="0" anchor="b">
            <a:noAutofit/>
          </a:bodyPr>
          <a:lstStyle>
            <a:lvl1pPr indent="0" algn="r">
              <a:lnSpc>
                <a:spcPct val="100000"/>
              </a:lnSpc>
              <a:buNone/>
              <a:tabLst>
                <a:tab pos="0" algn="l"/>
              </a:tabLst>
              <a:defRPr lang="en-US" sz="1200" b="1" strike="noStrike" spc="-1">
                <a:solidFill>
                  <a:srgbClr val="000000"/>
                </a:solidFill>
                <a:latin typeface="Museo Sans 900"/>
                <a:ea typeface="+mn-ea"/>
              </a:defRPr>
            </a:lvl1pPr>
          </a:lstStyle>
          <a:p>
            <a:pPr indent="0" algn="r">
              <a:lnSpc>
                <a:spcPct val="100000"/>
              </a:lnSpc>
              <a:buNone/>
              <a:tabLst>
                <a:tab pos="0" algn="l"/>
              </a:tabLst>
            </a:pPr>
            <a:fld id="{E9FBFDD7-29D0-4922-967E-7169AA0EDEE4}" type="slidenum">
              <a:rPr lang="en-US" sz="1200" b="1" strike="noStrike" spc="-1">
                <a:solidFill>
                  <a:srgbClr val="000000"/>
                </a:solidFill>
                <a:latin typeface="Museo Sans 900"/>
                <a:ea typeface="+mn-ea"/>
              </a:rPr>
              <a:t>13</a:t>
            </a:fld>
            <a:endParaRPr lang="en-GB" sz="1200" b="0" strike="noStrike"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PlaceHolder 1"/>
          <p:cNvSpPr>
            <a:spLocks noGrp="1" noRot="1" noChangeAspect="1"/>
          </p:cNvSpPr>
          <p:nvPr>
            <p:ph type="sldImg"/>
          </p:nvPr>
        </p:nvSpPr>
        <p:spPr>
          <a:xfrm>
            <a:off x="687388" y="1143000"/>
            <a:ext cx="5475287" cy="3079750"/>
          </a:xfrm>
          <a:prstGeom prst="rect">
            <a:avLst/>
          </a:prstGeom>
          <a:ln w="0">
            <a:noFill/>
          </a:ln>
        </p:spPr>
      </p:sp>
      <p:sp>
        <p:nvSpPr>
          <p:cNvPr id="466" name="PlaceHolder 2"/>
          <p:cNvSpPr>
            <a:spLocks noGrp="1"/>
          </p:cNvSpPr>
          <p:nvPr>
            <p:ph type="body"/>
          </p:nvPr>
        </p:nvSpPr>
        <p:spPr>
          <a:xfrm>
            <a:off x="685800" y="4400640"/>
            <a:ext cx="5479920" cy="359388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0" strike="noStrike" spc="-1">
                <a:solidFill>
                  <a:srgbClr val="000000"/>
                </a:solidFill>
                <a:latin typeface="Museo Sans 900"/>
                <a:ea typeface="+mn-ea"/>
              </a:rPr>
              <a:t>Explain that stereotypes can lead to gender inequality – where people are treated differently and unfairly because of their gender or sex.  </a:t>
            </a:r>
            <a:endParaRPr lang="en-GB" sz="1200" b="0" strike="noStrike" spc="-1">
              <a:solidFill>
                <a:srgbClr val="000000"/>
              </a:solidFill>
              <a:latin typeface="Arial"/>
            </a:endParaRPr>
          </a:p>
        </p:txBody>
      </p:sp>
      <p:sp>
        <p:nvSpPr>
          <p:cNvPr id="467" name="PlaceHolder 3"/>
          <p:cNvSpPr>
            <a:spLocks noGrp="1"/>
          </p:cNvSpPr>
          <p:nvPr>
            <p:ph type="sldNum" idx="21"/>
          </p:nvPr>
        </p:nvSpPr>
        <p:spPr>
          <a:xfrm>
            <a:off x="3884760" y="8685360"/>
            <a:ext cx="2965320" cy="452160"/>
          </a:xfrm>
          <a:prstGeom prst="rect">
            <a:avLst/>
          </a:prstGeom>
          <a:noFill/>
          <a:ln w="0">
            <a:noFill/>
          </a:ln>
        </p:spPr>
        <p:txBody>
          <a:bodyPr lIns="0" tIns="0" rIns="0" bIns="0" anchor="b">
            <a:noAutofit/>
          </a:bodyPr>
          <a:lstStyle>
            <a:lvl1pPr indent="0" algn="r">
              <a:lnSpc>
                <a:spcPct val="100000"/>
              </a:lnSpc>
              <a:buNone/>
              <a:tabLst>
                <a:tab pos="0" algn="l"/>
              </a:tabLst>
              <a:defRPr lang="en-US" sz="1200" b="1" strike="noStrike" spc="-1">
                <a:solidFill>
                  <a:srgbClr val="000000"/>
                </a:solidFill>
                <a:latin typeface="Museo Sans 900"/>
                <a:ea typeface="+mn-ea"/>
              </a:defRPr>
            </a:lvl1pPr>
          </a:lstStyle>
          <a:p>
            <a:pPr indent="0" algn="r">
              <a:lnSpc>
                <a:spcPct val="100000"/>
              </a:lnSpc>
              <a:buNone/>
              <a:tabLst>
                <a:tab pos="0" algn="l"/>
              </a:tabLst>
            </a:pPr>
            <a:fld id="{C94AF7F7-5C18-4FEA-8612-CD663A276D35}" type="slidenum">
              <a:rPr lang="en-US" sz="1200" b="1" strike="noStrike" spc="-1">
                <a:solidFill>
                  <a:srgbClr val="000000"/>
                </a:solidFill>
                <a:latin typeface="Museo Sans 900"/>
                <a:ea typeface="+mn-ea"/>
              </a:rPr>
              <a:t>14</a:t>
            </a:fld>
            <a:endParaRPr lang="en-GB" sz="1200" b="0" strike="noStrike" spc="-1">
              <a:solidFill>
                <a:srgbClr val="000000"/>
              </a:solid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PlaceHolder 1"/>
          <p:cNvSpPr>
            <a:spLocks noGrp="1" noRot="1" noChangeAspect="1"/>
          </p:cNvSpPr>
          <p:nvPr>
            <p:ph type="sldImg"/>
          </p:nvPr>
        </p:nvSpPr>
        <p:spPr>
          <a:xfrm>
            <a:off x="687388" y="1143000"/>
            <a:ext cx="5475287" cy="3079750"/>
          </a:xfrm>
          <a:prstGeom prst="rect">
            <a:avLst/>
          </a:prstGeom>
          <a:ln w="0">
            <a:noFill/>
          </a:ln>
        </p:spPr>
      </p:sp>
      <p:sp>
        <p:nvSpPr>
          <p:cNvPr id="469" name="PlaceHolder 2"/>
          <p:cNvSpPr>
            <a:spLocks noGrp="1"/>
          </p:cNvSpPr>
          <p:nvPr>
            <p:ph type="body"/>
          </p:nvPr>
        </p:nvSpPr>
        <p:spPr>
          <a:xfrm>
            <a:off x="685800" y="4400640"/>
            <a:ext cx="5479920" cy="359388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1" strike="noStrike" spc="-1">
                <a:solidFill>
                  <a:srgbClr val="000000"/>
                </a:solidFill>
                <a:latin typeface="Museo Sans 900"/>
                <a:ea typeface="+mn-ea"/>
              </a:rPr>
              <a:t>Data sources:</a:t>
            </a:r>
            <a:endParaRPr lang="en-GB" sz="1200" b="0" strike="noStrike" spc="-1">
              <a:solidFill>
                <a:srgbClr val="000000"/>
              </a:solidFill>
              <a:latin typeface="Arial"/>
            </a:endParaRPr>
          </a:p>
          <a:p>
            <a:pPr marL="216000" indent="0">
              <a:lnSpc>
                <a:spcPct val="100000"/>
              </a:lnSpc>
              <a:buNone/>
              <a:tabLst>
                <a:tab pos="0" algn="l"/>
              </a:tabLst>
            </a:pPr>
            <a:endParaRPr lang="en-GB" sz="1200" b="0" strike="noStrike" spc="-1">
              <a:solidFill>
                <a:srgbClr val="000000"/>
              </a:solidFill>
              <a:latin typeface="Arial"/>
            </a:endParaRPr>
          </a:p>
          <a:p>
            <a:pPr marL="216000" indent="0">
              <a:lnSpc>
                <a:spcPct val="100000"/>
              </a:lnSpc>
              <a:buNone/>
              <a:tabLst>
                <a:tab pos="0" algn="l"/>
              </a:tabLst>
            </a:pPr>
            <a:r>
              <a:rPr lang="en-GB" sz="1200" b="0" strike="noStrike" spc="-1">
                <a:solidFill>
                  <a:srgbClr val="000000"/>
                </a:solidFill>
                <a:latin typeface="Museo Sans 900"/>
                <a:ea typeface="+mn-ea"/>
              </a:rPr>
              <a:t>Only 3% of technology graduates globally are women: </a:t>
            </a:r>
            <a:endParaRPr lang="en-GB" sz="1200" b="0" strike="noStrike" spc="-1">
              <a:solidFill>
                <a:srgbClr val="000000"/>
              </a:solidFill>
              <a:latin typeface="Arial"/>
            </a:endParaRPr>
          </a:p>
          <a:p>
            <a:pPr marL="216000" indent="0">
              <a:lnSpc>
                <a:spcPct val="100000"/>
              </a:lnSpc>
              <a:buNone/>
              <a:tabLst>
                <a:tab pos="0" algn="l"/>
              </a:tabLst>
            </a:pPr>
            <a:r>
              <a:rPr lang="en-GB" sz="1200" b="0" u="sng" strike="noStrike" spc="-1">
                <a:solidFill>
                  <a:srgbClr val="000000"/>
                </a:solidFill>
                <a:uFillTx/>
                <a:latin typeface="Museo Sans 900"/>
                <a:ea typeface="+mn-ea"/>
                <a:hlinkClick r:id="rId3"/>
              </a:rPr>
              <a:t>https://www.weforum.org/agenda/2020/02/stem-gender-inequality-researchers-bias/</a:t>
            </a:r>
            <a:endParaRPr lang="en-GB" sz="1200" b="0" strike="noStrike" spc="-1">
              <a:solidFill>
                <a:srgbClr val="000000"/>
              </a:solidFill>
              <a:latin typeface="Arial"/>
            </a:endParaRPr>
          </a:p>
          <a:p>
            <a:pPr marL="216000" indent="0">
              <a:lnSpc>
                <a:spcPct val="100000"/>
              </a:lnSpc>
              <a:buNone/>
              <a:tabLst>
                <a:tab pos="0" algn="l"/>
              </a:tabLst>
            </a:pPr>
            <a:endParaRPr lang="en-GB" sz="1200" b="0" strike="noStrike" spc="-1">
              <a:solidFill>
                <a:srgbClr val="000000"/>
              </a:solidFill>
              <a:latin typeface="Arial"/>
            </a:endParaRPr>
          </a:p>
          <a:p>
            <a:pPr marL="216000" indent="0">
              <a:lnSpc>
                <a:spcPct val="100000"/>
              </a:lnSpc>
              <a:buNone/>
              <a:tabLst>
                <a:tab pos="0" algn="l"/>
              </a:tabLst>
            </a:pPr>
            <a:r>
              <a:rPr lang="en-GB" sz="1200" b="0" strike="noStrike" spc="-1">
                <a:solidFill>
                  <a:srgbClr val="000000"/>
                </a:solidFill>
                <a:latin typeface="Museo Sans 900"/>
                <a:ea typeface="+mn-ea"/>
              </a:rPr>
              <a:t>Just 9 of the CEOs in the FTSE 100 companies are women:</a:t>
            </a:r>
            <a:endParaRPr lang="en-GB" sz="1200" b="0" strike="noStrike" spc="-1">
              <a:solidFill>
                <a:srgbClr val="000000"/>
              </a:solidFill>
              <a:latin typeface="Arial"/>
            </a:endParaRPr>
          </a:p>
          <a:p>
            <a:pPr marL="216000" indent="0">
              <a:lnSpc>
                <a:spcPct val="100000"/>
              </a:lnSpc>
              <a:buNone/>
              <a:tabLst>
                <a:tab pos="0" algn="l"/>
              </a:tabLst>
            </a:pPr>
            <a:r>
              <a:rPr lang="en-GB" sz="1200" b="0" u="sng" strike="noStrike" spc="-1">
                <a:solidFill>
                  <a:srgbClr val="000000"/>
                </a:solidFill>
                <a:uFillTx/>
                <a:latin typeface="Museo Sans 900"/>
                <a:ea typeface="+mn-ea"/>
                <a:hlinkClick r:id="rId4"/>
              </a:rPr>
              <a:t>https://www.raconteur.net/leadership/tse-100s-first-female-leadership-team-overdue/</a:t>
            </a:r>
            <a:endParaRPr lang="en-GB" sz="1200" b="0" strike="noStrike" spc="-1">
              <a:solidFill>
                <a:srgbClr val="000000"/>
              </a:solidFill>
              <a:latin typeface="Arial"/>
            </a:endParaRPr>
          </a:p>
          <a:p>
            <a:pPr marL="216000" indent="0">
              <a:lnSpc>
                <a:spcPct val="100000"/>
              </a:lnSpc>
              <a:buNone/>
              <a:tabLst>
                <a:tab pos="0" algn="l"/>
              </a:tabLst>
            </a:pPr>
            <a:endParaRPr lang="en-GB" sz="1200" b="0" strike="noStrike" spc="-1">
              <a:solidFill>
                <a:srgbClr val="000000"/>
              </a:solidFill>
              <a:latin typeface="Arial"/>
            </a:endParaRPr>
          </a:p>
          <a:p>
            <a:pPr marL="216000" indent="0">
              <a:lnSpc>
                <a:spcPct val="100000"/>
              </a:lnSpc>
              <a:buNone/>
              <a:tabLst>
                <a:tab pos="0" algn="l"/>
              </a:tabLst>
            </a:pPr>
            <a:r>
              <a:rPr lang="en-GB" sz="1200" b="0" strike="noStrike" spc="-1">
                <a:solidFill>
                  <a:srgbClr val="000000"/>
                </a:solidFill>
                <a:latin typeface="Museo Sans 900"/>
                <a:ea typeface="+mn-ea"/>
              </a:rPr>
              <a:t>29% of people working in science, technology, engineering and mathematics in the UK are women:</a:t>
            </a:r>
            <a:endParaRPr lang="en-GB" sz="1200" b="0" strike="noStrike" spc="-1">
              <a:solidFill>
                <a:srgbClr val="000000"/>
              </a:solidFill>
              <a:latin typeface="Arial"/>
            </a:endParaRPr>
          </a:p>
          <a:p>
            <a:pPr marL="216000" indent="0">
              <a:lnSpc>
                <a:spcPct val="100000"/>
              </a:lnSpc>
              <a:buNone/>
              <a:tabLst>
                <a:tab pos="0" algn="l"/>
              </a:tabLst>
            </a:pPr>
            <a:r>
              <a:rPr lang="en-GB" sz="1200" b="0" u="sng" strike="noStrike" spc="-1">
                <a:solidFill>
                  <a:srgbClr val="000000"/>
                </a:solidFill>
                <a:uFillTx/>
                <a:latin typeface="Museo Sans 900"/>
                <a:ea typeface="+mn-ea"/>
                <a:hlinkClick r:id="rId5"/>
              </a:rPr>
              <a:t>https://www.gov.uk/government/news/more-women-to-be-supported-back-into-stem-jobs-in-government-backed-training</a:t>
            </a:r>
            <a:endParaRPr lang="en-GB" sz="1200" b="0" strike="noStrike" spc="-1">
              <a:solidFill>
                <a:srgbClr val="000000"/>
              </a:solidFill>
              <a:latin typeface="Arial"/>
            </a:endParaRPr>
          </a:p>
          <a:p>
            <a:pPr marL="216000" indent="0">
              <a:lnSpc>
                <a:spcPct val="100000"/>
              </a:lnSpc>
              <a:buNone/>
              <a:tabLst>
                <a:tab pos="0" algn="l"/>
              </a:tabLst>
            </a:pPr>
            <a:endParaRPr lang="en-GB" sz="1200" b="0" strike="noStrike" spc="-1">
              <a:solidFill>
                <a:srgbClr val="000000"/>
              </a:solidFill>
              <a:latin typeface="Arial"/>
            </a:endParaRPr>
          </a:p>
          <a:p>
            <a:pPr marL="216000" indent="0">
              <a:lnSpc>
                <a:spcPct val="100000"/>
              </a:lnSpc>
              <a:buNone/>
              <a:tabLst>
                <a:tab pos="0" algn="l"/>
              </a:tabLst>
            </a:pPr>
            <a:r>
              <a:rPr lang="en-GB" sz="1200" b="0" strike="noStrike" spc="-1">
                <a:solidFill>
                  <a:srgbClr val="000000"/>
                </a:solidFill>
                <a:latin typeface="Museo Sans 900"/>
                <a:ea typeface="+mn-ea"/>
              </a:rPr>
              <a:t>Women in Africa are 25% likely than men to use the internet.</a:t>
            </a:r>
            <a:endParaRPr lang="en-GB" sz="1200" b="0" strike="noStrike" spc="-1">
              <a:solidFill>
                <a:srgbClr val="000000"/>
              </a:solidFill>
              <a:latin typeface="Arial"/>
            </a:endParaRPr>
          </a:p>
          <a:p>
            <a:pPr marL="216000" indent="0">
              <a:lnSpc>
                <a:spcPct val="100000"/>
              </a:lnSpc>
              <a:buNone/>
              <a:tabLst>
                <a:tab pos="0" algn="l"/>
              </a:tabLst>
            </a:pPr>
            <a:r>
              <a:rPr lang="en-GB" sz="1200" b="0" u="sng" strike="noStrike" spc="-1">
                <a:solidFill>
                  <a:srgbClr val="000000"/>
                </a:solidFill>
                <a:uFillTx/>
                <a:latin typeface="Museo Sans 900"/>
                <a:ea typeface="+mn-ea"/>
                <a:hlinkClick r:id="rId6"/>
              </a:rPr>
              <a:t>https://www.unesco.org/gem-report/en/inclusion</a:t>
            </a:r>
            <a:endParaRPr lang="en-GB" sz="1200" b="0" strike="noStrike" spc="-1">
              <a:solidFill>
                <a:srgbClr val="000000"/>
              </a:solidFill>
              <a:latin typeface="Arial"/>
            </a:endParaRPr>
          </a:p>
          <a:p>
            <a:pPr marL="216000" indent="0">
              <a:lnSpc>
                <a:spcPct val="100000"/>
              </a:lnSpc>
              <a:buNone/>
              <a:tabLst>
                <a:tab pos="0" algn="l"/>
              </a:tabLst>
            </a:pPr>
            <a:r>
              <a:rPr lang="en-GB" sz="1200" b="0" strike="noStrike" spc="-1">
                <a:solidFill>
                  <a:srgbClr val="000000"/>
                </a:solidFill>
                <a:latin typeface="Museo Sans 900"/>
                <a:ea typeface="+mn-ea"/>
              </a:rPr>
              <a:t> </a:t>
            </a:r>
            <a:endParaRPr lang="en-GB" sz="1200" b="0" strike="noStrike" spc="-1">
              <a:solidFill>
                <a:srgbClr val="000000"/>
              </a:solidFill>
              <a:latin typeface="Arial"/>
            </a:endParaRPr>
          </a:p>
          <a:p>
            <a:pPr marL="216000" indent="0">
              <a:lnSpc>
                <a:spcPct val="100000"/>
              </a:lnSpc>
              <a:buNone/>
              <a:tabLst>
                <a:tab pos="0" algn="l"/>
              </a:tabLst>
            </a:pPr>
            <a:r>
              <a:rPr lang="en-GB" sz="1200" b="0" strike="noStrike" spc="-1">
                <a:solidFill>
                  <a:srgbClr val="000000"/>
                </a:solidFill>
                <a:latin typeface="Museo Sans 900"/>
                <a:ea typeface="+mn-ea"/>
              </a:rPr>
              <a:t>1 in 5 girls and young women in the UK (aged 11-21) say gender stereotypes hold them back at school.</a:t>
            </a:r>
            <a:endParaRPr lang="en-GB" sz="1200" b="0" strike="noStrike" spc="-1">
              <a:solidFill>
                <a:srgbClr val="000000"/>
              </a:solidFill>
              <a:latin typeface="Arial"/>
            </a:endParaRPr>
          </a:p>
          <a:p>
            <a:pPr marL="216000" indent="0">
              <a:lnSpc>
                <a:spcPct val="100000"/>
              </a:lnSpc>
              <a:buNone/>
              <a:tabLst>
                <a:tab pos="0" algn="l"/>
              </a:tabLst>
            </a:pPr>
            <a:r>
              <a:rPr lang="en-GB" sz="1200" b="0" u="sng" strike="noStrike" spc="-1">
                <a:solidFill>
                  <a:srgbClr val="000000"/>
                </a:solidFill>
                <a:uFillTx/>
                <a:latin typeface="Museo Sans 900"/>
                <a:ea typeface="+mn-ea"/>
                <a:hlinkClick r:id="rId7"/>
              </a:rPr>
              <a:t>https://www.girlguiding.org.uk/globalassets/docs-and-resources/fundraising-and-partnerships/uk-snapshot-gas-2022.pdf</a:t>
            </a:r>
            <a:endParaRPr lang="en-GB" sz="1200" b="0" strike="noStrike" spc="-1">
              <a:solidFill>
                <a:srgbClr val="000000"/>
              </a:solidFill>
              <a:latin typeface="Arial"/>
            </a:endParaRPr>
          </a:p>
          <a:p>
            <a:pPr marL="216000" indent="0">
              <a:lnSpc>
                <a:spcPct val="100000"/>
              </a:lnSpc>
              <a:buNone/>
              <a:tabLst>
                <a:tab pos="0" algn="l"/>
              </a:tabLst>
            </a:pPr>
            <a:endParaRPr lang="en-GB" sz="1200" b="0" strike="noStrike" spc="-1">
              <a:solidFill>
                <a:srgbClr val="000000"/>
              </a:solidFill>
              <a:latin typeface="Arial"/>
            </a:endParaRPr>
          </a:p>
        </p:txBody>
      </p:sp>
      <p:sp>
        <p:nvSpPr>
          <p:cNvPr id="470" name="PlaceHolder 3"/>
          <p:cNvSpPr>
            <a:spLocks noGrp="1"/>
          </p:cNvSpPr>
          <p:nvPr>
            <p:ph type="sldNum" idx="22"/>
          </p:nvPr>
        </p:nvSpPr>
        <p:spPr>
          <a:xfrm>
            <a:off x="3884760" y="8685360"/>
            <a:ext cx="2965320" cy="452160"/>
          </a:xfrm>
          <a:prstGeom prst="rect">
            <a:avLst/>
          </a:prstGeom>
          <a:noFill/>
          <a:ln w="0">
            <a:noFill/>
          </a:ln>
        </p:spPr>
        <p:txBody>
          <a:bodyPr lIns="0" tIns="0" rIns="0" bIns="0" anchor="b">
            <a:noAutofit/>
          </a:bodyPr>
          <a:lstStyle>
            <a:lvl1pPr indent="0" algn="r">
              <a:lnSpc>
                <a:spcPct val="100000"/>
              </a:lnSpc>
              <a:buNone/>
              <a:tabLst>
                <a:tab pos="0" algn="l"/>
              </a:tabLst>
              <a:defRPr lang="en-US" sz="1200" b="1" strike="noStrike" spc="-1">
                <a:solidFill>
                  <a:srgbClr val="000000"/>
                </a:solidFill>
                <a:latin typeface="Museo Sans 900"/>
                <a:ea typeface="+mn-ea"/>
              </a:defRPr>
            </a:lvl1pPr>
          </a:lstStyle>
          <a:p>
            <a:pPr indent="0" algn="r">
              <a:lnSpc>
                <a:spcPct val="100000"/>
              </a:lnSpc>
              <a:buNone/>
              <a:tabLst>
                <a:tab pos="0" algn="l"/>
              </a:tabLst>
            </a:pPr>
            <a:fld id="{9DB0AD58-38C9-4036-9679-4F48CCC1DC40}" type="slidenum">
              <a:rPr lang="en-US" sz="1200" b="1" strike="noStrike" spc="-1">
                <a:solidFill>
                  <a:srgbClr val="000000"/>
                </a:solidFill>
                <a:latin typeface="Museo Sans 900"/>
                <a:ea typeface="+mn-ea"/>
              </a:rPr>
              <a:t>15</a:t>
            </a:fld>
            <a:endParaRPr lang="en-GB" sz="12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PlaceHolder 1"/>
          <p:cNvSpPr>
            <a:spLocks noGrp="1" noRot="1" noChangeAspect="1"/>
          </p:cNvSpPr>
          <p:nvPr>
            <p:ph type="sldImg"/>
          </p:nvPr>
        </p:nvSpPr>
        <p:spPr>
          <a:xfrm>
            <a:off x="687388" y="1143000"/>
            <a:ext cx="5475287" cy="3079750"/>
          </a:xfrm>
          <a:prstGeom prst="rect">
            <a:avLst/>
          </a:prstGeom>
          <a:ln w="0">
            <a:noFill/>
          </a:ln>
        </p:spPr>
      </p:sp>
      <p:sp>
        <p:nvSpPr>
          <p:cNvPr id="472" name="PlaceHolder 2"/>
          <p:cNvSpPr>
            <a:spLocks noGrp="1"/>
          </p:cNvSpPr>
          <p:nvPr>
            <p:ph type="body"/>
          </p:nvPr>
        </p:nvSpPr>
        <p:spPr>
          <a:xfrm>
            <a:off x="685800" y="4400640"/>
            <a:ext cx="5479920" cy="359388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0" strike="noStrike" spc="-1" dirty="0">
                <a:solidFill>
                  <a:srgbClr val="000000"/>
                </a:solidFill>
                <a:latin typeface="Museo Sans 900"/>
                <a:ea typeface="+mn-ea"/>
              </a:rPr>
              <a:t>Women represent only 3 per cent of technology graduates globally. With Skills for the Future, Theirworld is working with others to help girls and young women aged 14-20 to develop digital, coding and entrepreneurship skills. </a:t>
            </a:r>
            <a:endParaRPr lang="en-GB" sz="1200" b="0" strike="noStrike" spc="-1" dirty="0">
              <a:solidFill>
                <a:srgbClr val="000000"/>
              </a:solidFill>
              <a:latin typeface="Arial"/>
            </a:endParaRPr>
          </a:p>
          <a:p>
            <a:pPr marL="216000" indent="0">
              <a:lnSpc>
                <a:spcPct val="100000"/>
              </a:lnSpc>
              <a:buNone/>
              <a:tabLst>
                <a:tab pos="0" algn="l"/>
              </a:tabLst>
            </a:pPr>
            <a:r>
              <a:rPr lang="en-GB" sz="1200" b="0" strike="noStrike" spc="-1" dirty="0">
                <a:solidFill>
                  <a:srgbClr val="000000"/>
                </a:solidFill>
                <a:latin typeface="Museo Sans 900"/>
                <a:ea typeface="+mn-ea"/>
              </a:rPr>
              <a:t>The girls in this photograph are finding out how to create and edit video and photography content at a school in Tanzania. In Tanzania, only 10% of students earning degrees in computer science are female. Only 25% of women have technology jobs. </a:t>
            </a:r>
            <a:endParaRPr lang="en-GB" sz="1200" b="0" strike="noStrike" spc="-1" dirty="0">
              <a:solidFill>
                <a:srgbClr val="000000"/>
              </a:solidFill>
              <a:latin typeface="Arial"/>
            </a:endParaRPr>
          </a:p>
          <a:p>
            <a:pPr marL="216000" indent="0">
              <a:lnSpc>
                <a:spcPct val="100000"/>
              </a:lnSpc>
              <a:buNone/>
              <a:tabLst>
                <a:tab pos="0" algn="l"/>
              </a:tabLst>
            </a:pPr>
            <a:endParaRPr lang="en-GB" sz="1200" b="0" strike="noStrike" spc="-1" dirty="0">
              <a:solidFill>
                <a:srgbClr val="000000"/>
              </a:solidFill>
              <a:latin typeface="Arial"/>
            </a:endParaRPr>
          </a:p>
          <a:p>
            <a:pPr marL="216000" indent="0">
              <a:lnSpc>
                <a:spcPct val="100000"/>
              </a:lnSpc>
              <a:buNone/>
              <a:tabLst>
                <a:tab pos="0" algn="l"/>
              </a:tabLst>
            </a:pPr>
            <a:r>
              <a:rPr lang="en-GB" sz="1200" b="0" strike="noStrike" spc="-1" dirty="0">
                <a:solidFill>
                  <a:srgbClr val="000000"/>
                </a:solidFill>
                <a:latin typeface="Museo Sans 900"/>
                <a:ea typeface="+mn-ea"/>
              </a:rPr>
              <a:t>Jennifer is one of the students who has taken part in Skills for the Future in Tanzania. She said: “Girls can change their lives and their community with these skills… “I shared the knowledge with my family because I wanted them to also understand. It helped my father to use his phone for finding materials online and my family in budgeting.”</a:t>
            </a:r>
            <a:endParaRPr lang="en-GB" sz="1200" b="0" strike="noStrike" spc="-1" dirty="0">
              <a:solidFill>
                <a:srgbClr val="000000"/>
              </a:solidFill>
              <a:latin typeface="Arial"/>
            </a:endParaRPr>
          </a:p>
          <a:p>
            <a:pPr marL="216000" indent="0">
              <a:lnSpc>
                <a:spcPct val="100000"/>
              </a:lnSpc>
              <a:buNone/>
              <a:tabLst>
                <a:tab pos="0" algn="l"/>
              </a:tabLst>
            </a:pPr>
            <a:endParaRPr lang="en-GB" sz="1200" b="0" strike="noStrike" spc="-1" dirty="0">
              <a:solidFill>
                <a:srgbClr val="000000"/>
              </a:solidFill>
              <a:latin typeface="Arial"/>
            </a:endParaRPr>
          </a:p>
          <a:p>
            <a:pPr marL="216000" indent="0">
              <a:lnSpc>
                <a:spcPct val="100000"/>
              </a:lnSpc>
              <a:buNone/>
              <a:tabLst>
                <a:tab pos="0" algn="l"/>
              </a:tabLst>
            </a:pPr>
            <a:r>
              <a:rPr lang="en-GB" sz="1200" b="1" strike="noStrike" spc="-1" dirty="0">
                <a:solidFill>
                  <a:srgbClr val="000000"/>
                </a:solidFill>
                <a:latin typeface="Museo Sans 900"/>
                <a:ea typeface="+mn-ea"/>
              </a:rPr>
              <a:t>Data sources: </a:t>
            </a:r>
            <a:endParaRPr lang="en-GB" sz="1200" b="0" strike="noStrike" spc="-1" dirty="0">
              <a:solidFill>
                <a:srgbClr val="000000"/>
              </a:solidFill>
              <a:latin typeface="Arial"/>
            </a:endParaRPr>
          </a:p>
          <a:p>
            <a:pPr marL="216000" indent="0">
              <a:lnSpc>
                <a:spcPct val="100000"/>
              </a:lnSpc>
              <a:buNone/>
              <a:tabLst>
                <a:tab pos="0" algn="l"/>
              </a:tabLst>
            </a:pPr>
            <a:r>
              <a:rPr lang="en-GB" sz="1200" b="0" u="sng" strike="noStrike" spc="-1" dirty="0">
                <a:solidFill>
                  <a:srgbClr val="000000"/>
                </a:solidFill>
                <a:uFillTx/>
                <a:latin typeface="Museo Sans 900"/>
                <a:ea typeface="+mn-ea"/>
                <a:hlinkClick r:id="rId3"/>
              </a:rPr>
              <a:t>https://www.weforum.org/agenda/2020/02/stem-gender-inequality-researchers-bias/</a:t>
            </a:r>
            <a:endParaRPr lang="en-GB" sz="1200" b="0" strike="noStrike" spc="-1" dirty="0">
              <a:solidFill>
                <a:srgbClr val="000000"/>
              </a:solidFill>
              <a:latin typeface="Arial"/>
            </a:endParaRPr>
          </a:p>
          <a:p>
            <a:pPr marL="216000" indent="0">
              <a:lnSpc>
                <a:spcPct val="100000"/>
              </a:lnSpc>
              <a:buNone/>
              <a:tabLst>
                <a:tab pos="0" algn="l"/>
              </a:tabLst>
            </a:pPr>
            <a:r>
              <a:rPr lang="en-GB" sz="1200" b="0" u="sng" strike="noStrike" spc="-1" dirty="0">
                <a:solidFill>
                  <a:srgbClr val="000000"/>
                </a:solidFill>
                <a:uFillTx/>
                <a:latin typeface="Museo Sans 900"/>
                <a:ea typeface="+mn-ea"/>
                <a:hlinkClick r:id="rId4"/>
              </a:rPr>
              <a:t>https://theirworld.org/news/girls-in-ict-day-2022-nurturing-tanzanian-girls-future-career-paths-in-stem/</a:t>
            </a:r>
            <a:endParaRPr lang="en-GB" sz="1200" b="0" strike="noStrike" spc="-1" dirty="0">
              <a:solidFill>
                <a:srgbClr val="000000"/>
              </a:solidFill>
              <a:latin typeface="Arial"/>
            </a:endParaRPr>
          </a:p>
          <a:p>
            <a:pPr marL="216000" indent="0">
              <a:lnSpc>
                <a:spcPct val="100000"/>
              </a:lnSpc>
              <a:buNone/>
              <a:tabLst>
                <a:tab pos="0" algn="l"/>
              </a:tabLst>
            </a:pPr>
            <a:endParaRPr lang="en-GB" sz="1200" b="0" strike="noStrike" spc="-1" dirty="0">
              <a:solidFill>
                <a:srgbClr val="000000"/>
              </a:solidFill>
              <a:latin typeface="Arial"/>
            </a:endParaRPr>
          </a:p>
        </p:txBody>
      </p:sp>
      <p:sp>
        <p:nvSpPr>
          <p:cNvPr id="473" name="PlaceHolder 3"/>
          <p:cNvSpPr>
            <a:spLocks noGrp="1"/>
          </p:cNvSpPr>
          <p:nvPr>
            <p:ph type="sldNum" idx="23"/>
          </p:nvPr>
        </p:nvSpPr>
        <p:spPr>
          <a:xfrm>
            <a:off x="3884760" y="8685360"/>
            <a:ext cx="2965320" cy="452160"/>
          </a:xfrm>
          <a:prstGeom prst="rect">
            <a:avLst/>
          </a:prstGeom>
          <a:noFill/>
          <a:ln w="0">
            <a:noFill/>
          </a:ln>
        </p:spPr>
        <p:txBody>
          <a:bodyPr lIns="0" tIns="0" rIns="0" bIns="0" anchor="b">
            <a:noAutofit/>
          </a:bodyPr>
          <a:lstStyle>
            <a:lvl1pPr indent="0" algn="r">
              <a:lnSpc>
                <a:spcPct val="100000"/>
              </a:lnSpc>
              <a:buNone/>
              <a:tabLst>
                <a:tab pos="0" algn="l"/>
              </a:tabLst>
              <a:defRPr lang="en-US" sz="1200" b="1" strike="noStrike" spc="-1">
                <a:solidFill>
                  <a:srgbClr val="000000"/>
                </a:solidFill>
                <a:latin typeface="Museo Sans 900"/>
                <a:ea typeface="+mn-ea"/>
              </a:defRPr>
            </a:lvl1pPr>
          </a:lstStyle>
          <a:p>
            <a:pPr indent="0" algn="r">
              <a:lnSpc>
                <a:spcPct val="100000"/>
              </a:lnSpc>
              <a:buNone/>
              <a:tabLst>
                <a:tab pos="0" algn="l"/>
              </a:tabLst>
            </a:pPr>
            <a:fld id="{CC25D6C8-A068-4B4D-A681-73C3898D85AC}" type="slidenum">
              <a:rPr lang="en-US" sz="1200" b="1" strike="noStrike" spc="-1">
                <a:solidFill>
                  <a:srgbClr val="000000"/>
                </a:solidFill>
                <a:latin typeface="Museo Sans 900"/>
                <a:ea typeface="+mn-ea"/>
              </a:rPr>
              <a:t>16</a:t>
            </a:fld>
            <a:endParaRPr lang="en-GB" sz="12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PlaceHolder 1"/>
          <p:cNvSpPr>
            <a:spLocks noGrp="1" noRot="1" noChangeAspect="1"/>
          </p:cNvSpPr>
          <p:nvPr>
            <p:ph type="sldImg"/>
          </p:nvPr>
        </p:nvSpPr>
        <p:spPr>
          <a:xfrm>
            <a:off x="687388" y="1143000"/>
            <a:ext cx="5475287" cy="3079750"/>
          </a:xfrm>
          <a:prstGeom prst="rect">
            <a:avLst/>
          </a:prstGeom>
          <a:ln w="0">
            <a:noFill/>
          </a:ln>
        </p:spPr>
      </p:sp>
      <p:sp>
        <p:nvSpPr>
          <p:cNvPr id="478" name="PlaceHolder 2"/>
          <p:cNvSpPr>
            <a:spLocks noGrp="1"/>
          </p:cNvSpPr>
          <p:nvPr>
            <p:ph type="body"/>
          </p:nvPr>
        </p:nvSpPr>
        <p:spPr>
          <a:xfrm>
            <a:off x="685800" y="4400640"/>
            <a:ext cx="5479920" cy="359388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0" strike="noStrike" spc="-1" dirty="0">
                <a:solidFill>
                  <a:srgbClr val="000000"/>
                </a:solidFill>
                <a:latin typeface="Museo Sans 900"/>
                <a:ea typeface="+mn-ea"/>
              </a:rPr>
              <a:t>These questions could be used to support further discussion about the possible impacts of gender stereotyping.</a:t>
            </a:r>
            <a:endParaRPr lang="en-GB" sz="1200" b="0" strike="noStrike" spc="-1" dirty="0">
              <a:solidFill>
                <a:srgbClr val="000000"/>
              </a:solidFill>
              <a:latin typeface="Arial"/>
            </a:endParaRPr>
          </a:p>
        </p:txBody>
      </p:sp>
      <p:sp>
        <p:nvSpPr>
          <p:cNvPr id="479" name="PlaceHolder 3"/>
          <p:cNvSpPr>
            <a:spLocks noGrp="1"/>
          </p:cNvSpPr>
          <p:nvPr>
            <p:ph type="sldNum" idx="25"/>
          </p:nvPr>
        </p:nvSpPr>
        <p:spPr>
          <a:xfrm>
            <a:off x="3884760" y="8685360"/>
            <a:ext cx="2965320" cy="452160"/>
          </a:xfrm>
          <a:prstGeom prst="rect">
            <a:avLst/>
          </a:prstGeom>
          <a:noFill/>
          <a:ln w="0">
            <a:noFill/>
          </a:ln>
        </p:spPr>
        <p:txBody>
          <a:bodyPr lIns="0" tIns="0" rIns="0" bIns="0" anchor="b">
            <a:noAutofit/>
          </a:bodyPr>
          <a:lstStyle>
            <a:lvl1pPr indent="0" algn="r">
              <a:lnSpc>
                <a:spcPct val="100000"/>
              </a:lnSpc>
              <a:buNone/>
              <a:tabLst>
                <a:tab pos="0" algn="l"/>
              </a:tabLst>
              <a:defRPr lang="en-US" sz="1200" b="1" strike="noStrike" spc="-1">
                <a:solidFill>
                  <a:srgbClr val="000000"/>
                </a:solidFill>
                <a:latin typeface="Museo Sans 900"/>
                <a:ea typeface="+mn-ea"/>
              </a:defRPr>
            </a:lvl1pPr>
          </a:lstStyle>
          <a:p>
            <a:pPr indent="0" algn="r">
              <a:lnSpc>
                <a:spcPct val="100000"/>
              </a:lnSpc>
              <a:buNone/>
              <a:tabLst>
                <a:tab pos="0" algn="l"/>
              </a:tabLst>
            </a:pPr>
            <a:fld id="{DD8CF3F1-0632-4BA0-8E41-9A080EAB05FC}" type="slidenum">
              <a:rPr lang="en-US" sz="1200" b="1" strike="noStrike" spc="-1">
                <a:solidFill>
                  <a:srgbClr val="000000"/>
                </a:solidFill>
                <a:latin typeface="Museo Sans 900"/>
                <a:ea typeface="+mn-ea"/>
              </a:rPr>
              <a:t>17</a:t>
            </a:fld>
            <a:endParaRPr lang="en-GB" sz="12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PlaceHolder 1"/>
          <p:cNvSpPr>
            <a:spLocks noGrp="1" noRot="1" noChangeAspect="1"/>
          </p:cNvSpPr>
          <p:nvPr>
            <p:ph type="sldImg"/>
          </p:nvPr>
        </p:nvSpPr>
        <p:spPr>
          <a:xfrm>
            <a:off x="687388" y="1143000"/>
            <a:ext cx="5475287" cy="3079750"/>
          </a:xfrm>
          <a:prstGeom prst="rect">
            <a:avLst/>
          </a:prstGeom>
          <a:ln w="0">
            <a:noFill/>
          </a:ln>
        </p:spPr>
      </p:sp>
      <p:sp>
        <p:nvSpPr>
          <p:cNvPr id="481" name="PlaceHolder 2"/>
          <p:cNvSpPr>
            <a:spLocks noGrp="1"/>
          </p:cNvSpPr>
          <p:nvPr>
            <p:ph type="body"/>
          </p:nvPr>
        </p:nvSpPr>
        <p:spPr>
          <a:xfrm>
            <a:off x="685800" y="4400640"/>
            <a:ext cx="5479920" cy="359388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0" strike="noStrike" spc="-1">
                <a:solidFill>
                  <a:srgbClr val="000000"/>
                </a:solidFill>
                <a:latin typeface="Museo Sans 900"/>
                <a:ea typeface="+mn-ea"/>
              </a:rPr>
              <a:t>These examples of some of the ways in which stereotypes are promoted could be used as a discussion prompt.</a:t>
            </a:r>
            <a:endParaRPr lang="en-GB" sz="1200" b="0" strike="noStrike" spc="-1">
              <a:solidFill>
                <a:srgbClr val="000000"/>
              </a:solidFill>
              <a:latin typeface="Arial"/>
            </a:endParaRPr>
          </a:p>
        </p:txBody>
      </p:sp>
      <p:sp>
        <p:nvSpPr>
          <p:cNvPr id="482" name="PlaceHolder 3"/>
          <p:cNvSpPr>
            <a:spLocks noGrp="1"/>
          </p:cNvSpPr>
          <p:nvPr>
            <p:ph type="sldNum" idx="26"/>
          </p:nvPr>
        </p:nvSpPr>
        <p:spPr>
          <a:xfrm>
            <a:off x="3884760" y="8685360"/>
            <a:ext cx="2965320" cy="452160"/>
          </a:xfrm>
          <a:prstGeom prst="rect">
            <a:avLst/>
          </a:prstGeom>
          <a:noFill/>
          <a:ln w="0">
            <a:noFill/>
          </a:ln>
        </p:spPr>
        <p:txBody>
          <a:bodyPr lIns="0" tIns="0" rIns="0" bIns="0" anchor="b">
            <a:noAutofit/>
          </a:bodyPr>
          <a:lstStyle>
            <a:lvl1pPr indent="0" algn="r">
              <a:lnSpc>
                <a:spcPct val="100000"/>
              </a:lnSpc>
              <a:buNone/>
              <a:tabLst>
                <a:tab pos="0" algn="l"/>
              </a:tabLst>
              <a:defRPr lang="en-US" sz="1200" b="1" strike="noStrike" spc="-1">
                <a:solidFill>
                  <a:srgbClr val="000000"/>
                </a:solidFill>
                <a:latin typeface="Museo Sans 900"/>
                <a:ea typeface="+mn-ea"/>
              </a:defRPr>
            </a:lvl1pPr>
          </a:lstStyle>
          <a:p>
            <a:pPr indent="0" algn="r">
              <a:lnSpc>
                <a:spcPct val="100000"/>
              </a:lnSpc>
              <a:buNone/>
              <a:tabLst>
                <a:tab pos="0" algn="l"/>
              </a:tabLst>
            </a:pPr>
            <a:fld id="{A223446C-5CA2-48CD-AD57-B219F78457F1}" type="slidenum">
              <a:rPr lang="en-US" sz="1200" b="1" strike="noStrike" spc="-1">
                <a:solidFill>
                  <a:srgbClr val="000000"/>
                </a:solidFill>
                <a:latin typeface="Museo Sans 900"/>
                <a:ea typeface="+mn-ea"/>
              </a:rPr>
              <a:t>18</a:t>
            </a:fld>
            <a:endParaRPr lang="en-GB" sz="1200" b="0" strike="noStrike" spc="-1">
              <a:solidFill>
                <a:srgbClr val="000000"/>
              </a:solid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PlaceHolder 1"/>
          <p:cNvSpPr>
            <a:spLocks noGrp="1" noRot="1" noChangeAspect="1"/>
          </p:cNvSpPr>
          <p:nvPr>
            <p:ph type="sldImg"/>
          </p:nvPr>
        </p:nvSpPr>
        <p:spPr>
          <a:xfrm>
            <a:off x="687388" y="1143000"/>
            <a:ext cx="5475287" cy="3079750"/>
          </a:xfrm>
          <a:prstGeom prst="rect">
            <a:avLst/>
          </a:prstGeom>
          <a:ln w="0">
            <a:noFill/>
          </a:ln>
        </p:spPr>
      </p:sp>
      <p:sp>
        <p:nvSpPr>
          <p:cNvPr id="484" name="PlaceHolder 2"/>
          <p:cNvSpPr>
            <a:spLocks noGrp="1"/>
          </p:cNvSpPr>
          <p:nvPr>
            <p:ph type="body"/>
          </p:nvPr>
        </p:nvSpPr>
        <p:spPr>
          <a:xfrm>
            <a:off x="685800" y="4400640"/>
            <a:ext cx="5479920" cy="359388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0" strike="noStrike" spc="-1" dirty="0">
                <a:solidFill>
                  <a:srgbClr val="000000"/>
                </a:solidFill>
                <a:latin typeface="Museo Sans 900"/>
                <a:ea typeface="+mn-ea"/>
              </a:rPr>
              <a:t>Shazia Ramzan and </a:t>
            </a:r>
            <a:r>
              <a:rPr lang="en-GB" sz="1200" b="0" strike="noStrike" spc="-1" dirty="0" err="1">
                <a:solidFill>
                  <a:srgbClr val="000000"/>
                </a:solidFill>
                <a:latin typeface="Museo Sans 900"/>
                <a:ea typeface="+mn-ea"/>
              </a:rPr>
              <a:t>Kainat</a:t>
            </a:r>
            <a:r>
              <a:rPr lang="en-GB" sz="1200" b="0" strike="noStrike" spc="-1" dirty="0">
                <a:solidFill>
                  <a:srgbClr val="000000"/>
                </a:solidFill>
                <a:latin typeface="Museo Sans 900"/>
                <a:ea typeface="+mn-ea"/>
              </a:rPr>
              <a:t> Riaz are from Pakistan. The two young women, along with their close friend Malala Yousafzai, were injured when the Taliban, an Islamic group, attacked the school bus they were travelling on. Gender stereotypes about the roles of girls and women made it difficult for Shazia and </a:t>
            </a:r>
            <a:r>
              <a:rPr lang="en-GB" sz="1200" b="0" strike="noStrike" spc="-1" dirty="0" err="1">
                <a:solidFill>
                  <a:srgbClr val="000000"/>
                </a:solidFill>
                <a:latin typeface="Museo Sans 900"/>
                <a:ea typeface="+mn-ea"/>
              </a:rPr>
              <a:t>Kainat</a:t>
            </a:r>
            <a:r>
              <a:rPr lang="en-GB" sz="1200" b="0" strike="noStrike" spc="-1" dirty="0">
                <a:solidFill>
                  <a:srgbClr val="000000"/>
                </a:solidFill>
                <a:latin typeface="Museo Sans 900"/>
                <a:ea typeface="+mn-ea"/>
              </a:rPr>
              <a:t> to go to school. In neighbouring Afghanistan, the Taliban leaders have banned girls over the age of 12 from getting an education. Women have also been prevented from going to university.</a:t>
            </a:r>
            <a:endParaRPr lang="en-GB" sz="1200" b="0" strike="noStrike" spc="-1" dirty="0">
              <a:solidFill>
                <a:srgbClr val="000000"/>
              </a:solidFill>
              <a:latin typeface="Arial"/>
            </a:endParaRPr>
          </a:p>
          <a:p>
            <a:pPr marL="216000" indent="0">
              <a:lnSpc>
                <a:spcPct val="100000"/>
              </a:lnSpc>
              <a:buNone/>
              <a:tabLst>
                <a:tab pos="0" algn="l"/>
              </a:tabLst>
            </a:pPr>
            <a:endParaRPr lang="en-GB" sz="1200" b="0" strike="noStrike" spc="-1" dirty="0">
              <a:solidFill>
                <a:srgbClr val="000000"/>
              </a:solidFill>
              <a:latin typeface="Arial"/>
            </a:endParaRPr>
          </a:p>
          <a:p>
            <a:pPr marL="216000" indent="0">
              <a:lnSpc>
                <a:spcPct val="100000"/>
              </a:lnSpc>
              <a:buNone/>
              <a:tabLst>
                <a:tab pos="0" algn="l"/>
              </a:tabLst>
            </a:pPr>
            <a:r>
              <a:rPr lang="en-GB" sz="1200" b="0" strike="noStrike" spc="-1" dirty="0">
                <a:solidFill>
                  <a:srgbClr val="000000"/>
                </a:solidFill>
                <a:latin typeface="Museo Sans 900"/>
                <a:ea typeface="+mn-ea"/>
              </a:rPr>
              <a:t>Shazia and </a:t>
            </a:r>
            <a:r>
              <a:rPr lang="en-GB" sz="1200" b="0" strike="noStrike" spc="-1" dirty="0" err="1">
                <a:solidFill>
                  <a:srgbClr val="000000"/>
                </a:solidFill>
                <a:latin typeface="Museo Sans 900"/>
                <a:ea typeface="+mn-ea"/>
              </a:rPr>
              <a:t>Kainat</a:t>
            </a:r>
            <a:r>
              <a:rPr lang="en-GB" sz="1200" b="0" strike="noStrike" spc="-1" dirty="0">
                <a:solidFill>
                  <a:srgbClr val="000000"/>
                </a:solidFill>
                <a:latin typeface="Museo Sans 900"/>
                <a:ea typeface="+mn-ea"/>
              </a:rPr>
              <a:t> are now studying in the UK. They would like to be doctors one day. “For me, education is like a light – without light you can’t see anything,” said </a:t>
            </a:r>
            <a:r>
              <a:rPr lang="en-GB" sz="1200" b="0" strike="noStrike" spc="-1" dirty="0" err="1">
                <a:solidFill>
                  <a:srgbClr val="000000"/>
                </a:solidFill>
                <a:latin typeface="Museo Sans 900"/>
                <a:ea typeface="+mn-ea"/>
              </a:rPr>
              <a:t>Kainat</a:t>
            </a:r>
            <a:r>
              <a:rPr lang="en-GB" sz="1200" b="0" strike="noStrike" spc="-1" dirty="0">
                <a:solidFill>
                  <a:srgbClr val="000000"/>
                </a:solidFill>
                <a:latin typeface="Museo Sans 900"/>
                <a:ea typeface="+mn-ea"/>
              </a:rPr>
              <a:t>. </a:t>
            </a:r>
            <a:endParaRPr lang="en-GB" sz="1200" b="0" strike="noStrike" spc="-1" dirty="0">
              <a:solidFill>
                <a:srgbClr val="000000"/>
              </a:solidFill>
              <a:latin typeface="Arial"/>
            </a:endParaRPr>
          </a:p>
          <a:p>
            <a:pPr marL="216000" indent="0">
              <a:lnSpc>
                <a:spcPct val="100000"/>
              </a:lnSpc>
              <a:buNone/>
              <a:tabLst>
                <a:tab pos="0" algn="l"/>
              </a:tabLst>
            </a:pPr>
            <a:endParaRPr lang="en-GB" sz="1200" b="0" strike="noStrike" spc="-1" dirty="0">
              <a:solidFill>
                <a:srgbClr val="000000"/>
              </a:solidFill>
              <a:latin typeface="Arial"/>
            </a:endParaRPr>
          </a:p>
          <a:p>
            <a:pPr marL="216000" indent="0">
              <a:lnSpc>
                <a:spcPct val="100000"/>
              </a:lnSpc>
              <a:buNone/>
              <a:tabLst>
                <a:tab pos="0" algn="l"/>
              </a:tabLst>
            </a:pPr>
            <a:r>
              <a:rPr lang="en-GB" sz="1200" b="0" strike="noStrike" spc="-1" dirty="0">
                <a:solidFill>
                  <a:srgbClr val="000000"/>
                </a:solidFill>
                <a:latin typeface="Museo Sans 900"/>
                <a:ea typeface="+mn-ea"/>
              </a:rPr>
              <a:t>Shazia and </a:t>
            </a:r>
            <a:r>
              <a:rPr lang="en-GB" sz="1200" b="0" strike="noStrike" spc="-1" dirty="0" err="1">
                <a:solidFill>
                  <a:srgbClr val="000000"/>
                </a:solidFill>
                <a:latin typeface="Museo Sans 900"/>
                <a:ea typeface="+mn-ea"/>
              </a:rPr>
              <a:t>Kainat</a:t>
            </a:r>
            <a:r>
              <a:rPr lang="en-GB" sz="1200" b="0" strike="noStrike" spc="-1" dirty="0">
                <a:solidFill>
                  <a:srgbClr val="000000"/>
                </a:solidFill>
                <a:latin typeface="Museo Sans 900"/>
                <a:ea typeface="+mn-ea"/>
              </a:rPr>
              <a:t> are also determined to speak up for education, particularly girls’ education. They are Theirworld Global Youth Ambassadors. They are part of a worldwide group of young people who are campaigning for the right to education for every child, everywhere. Campaigning is about making change happen. It is about influencing others, thinking about what action is needed and identifying who is responsible for taking action.</a:t>
            </a:r>
            <a:endParaRPr lang="en-GB" sz="1200" b="0" strike="noStrike" spc="-1" dirty="0">
              <a:solidFill>
                <a:srgbClr val="000000"/>
              </a:solidFill>
              <a:latin typeface="Arial"/>
            </a:endParaRPr>
          </a:p>
          <a:p>
            <a:pPr marL="216000" indent="0">
              <a:lnSpc>
                <a:spcPct val="100000"/>
              </a:lnSpc>
              <a:buNone/>
              <a:tabLst>
                <a:tab pos="0" algn="l"/>
              </a:tabLst>
            </a:pPr>
            <a:r>
              <a:rPr lang="en-GB" sz="1200" b="0" strike="noStrike" spc="-1" dirty="0">
                <a:solidFill>
                  <a:srgbClr val="000000"/>
                </a:solidFill>
                <a:latin typeface="Museo Sans 900"/>
                <a:ea typeface="+mn-ea"/>
              </a:rPr>
              <a:t>Shazia explained: “You start with one person. If we can change the mindset of that one person, they can change the mindset of another person, maybe even in the same family, then others.” </a:t>
            </a:r>
            <a:endParaRPr lang="en-GB" sz="1200" b="0" strike="noStrike" spc="-1" dirty="0">
              <a:solidFill>
                <a:srgbClr val="000000"/>
              </a:solidFill>
              <a:latin typeface="Arial"/>
            </a:endParaRPr>
          </a:p>
          <a:p>
            <a:pPr marL="216000" indent="0">
              <a:lnSpc>
                <a:spcPct val="100000"/>
              </a:lnSpc>
              <a:buNone/>
              <a:tabLst>
                <a:tab pos="0" algn="l"/>
              </a:tabLst>
            </a:pPr>
            <a:r>
              <a:rPr lang="en-GB" sz="1200" b="0" strike="noStrike" spc="-1" dirty="0">
                <a:solidFill>
                  <a:srgbClr val="000000"/>
                </a:solidFill>
                <a:latin typeface="Museo Sans 900"/>
                <a:ea typeface="+mn-ea"/>
              </a:rPr>
              <a:t> </a:t>
            </a:r>
            <a:endParaRPr lang="en-GB" sz="1200" b="0" strike="noStrike" spc="-1" dirty="0">
              <a:solidFill>
                <a:srgbClr val="000000"/>
              </a:solidFill>
              <a:latin typeface="Arial"/>
            </a:endParaRPr>
          </a:p>
        </p:txBody>
      </p:sp>
      <p:sp>
        <p:nvSpPr>
          <p:cNvPr id="485" name="PlaceHolder 3"/>
          <p:cNvSpPr>
            <a:spLocks noGrp="1"/>
          </p:cNvSpPr>
          <p:nvPr>
            <p:ph type="sldNum" idx="27"/>
          </p:nvPr>
        </p:nvSpPr>
        <p:spPr>
          <a:xfrm>
            <a:off x="3884760" y="8685360"/>
            <a:ext cx="2965320" cy="452160"/>
          </a:xfrm>
          <a:prstGeom prst="rect">
            <a:avLst/>
          </a:prstGeom>
          <a:noFill/>
          <a:ln w="0">
            <a:noFill/>
          </a:ln>
        </p:spPr>
        <p:txBody>
          <a:bodyPr lIns="0" tIns="0" rIns="0" bIns="0" anchor="b">
            <a:noAutofit/>
          </a:bodyPr>
          <a:lstStyle>
            <a:lvl1pPr indent="0" algn="r">
              <a:lnSpc>
                <a:spcPct val="100000"/>
              </a:lnSpc>
              <a:buNone/>
              <a:tabLst>
                <a:tab pos="0" algn="l"/>
              </a:tabLst>
              <a:defRPr lang="en-US" sz="1200" b="1" strike="noStrike" spc="-1">
                <a:solidFill>
                  <a:srgbClr val="000000"/>
                </a:solidFill>
                <a:latin typeface="Museo Sans 900"/>
                <a:ea typeface="+mn-ea"/>
              </a:defRPr>
            </a:lvl1pPr>
          </a:lstStyle>
          <a:p>
            <a:pPr indent="0" algn="r">
              <a:lnSpc>
                <a:spcPct val="100000"/>
              </a:lnSpc>
              <a:buNone/>
              <a:tabLst>
                <a:tab pos="0" algn="l"/>
              </a:tabLst>
            </a:pPr>
            <a:fld id="{CFC6CB38-EB2F-4B2D-B540-34FED8F4C90E}" type="slidenum">
              <a:rPr lang="en-US" sz="1200" b="1" strike="noStrike" spc="-1">
                <a:solidFill>
                  <a:srgbClr val="000000"/>
                </a:solidFill>
                <a:latin typeface="Museo Sans 900"/>
                <a:ea typeface="+mn-ea"/>
              </a:rPr>
              <a:t>19</a:t>
            </a:fld>
            <a:endParaRPr lang="en-GB"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PlaceHolder 1"/>
          <p:cNvSpPr>
            <a:spLocks noGrp="1" noRot="1" noChangeAspect="1"/>
          </p:cNvSpPr>
          <p:nvPr>
            <p:ph type="sldImg"/>
          </p:nvPr>
        </p:nvSpPr>
        <p:spPr>
          <a:xfrm>
            <a:off x="687388" y="1143000"/>
            <a:ext cx="5475287" cy="3079750"/>
          </a:xfrm>
          <a:prstGeom prst="rect">
            <a:avLst/>
          </a:prstGeom>
          <a:ln w="0">
            <a:noFill/>
          </a:ln>
        </p:spPr>
      </p:sp>
      <p:sp>
        <p:nvSpPr>
          <p:cNvPr id="421" name="PlaceHolder 2"/>
          <p:cNvSpPr>
            <a:spLocks noGrp="1"/>
          </p:cNvSpPr>
          <p:nvPr>
            <p:ph type="body"/>
          </p:nvPr>
        </p:nvSpPr>
        <p:spPr>
          <a:xfrm>
            <a:off x="685800" y="4400640"/>
            <a:ext cx="5479920" cy="359388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0" strike="noStrike" spc="-1" dirty="0">
                <a:solidFill>
                  <a:srgbClr val="000000"/>
                </a:solidFill>
                <a:latin typeface="Museo Sans 900"/>
                <a:ea typeface="+mn-ea"/>
              </a:rPr>
              <a:t>Ask learners to imagine a line from one side of the space to another. Teachers may wish to label one side of the space ‘agree’ and the other side ‘disagree’.</a:t>
            </a:r>
            <a:endParaRPr lang="en-GB" sz="1200" b="0" strike="noStrike" spc="-1" dirty="0">
              <a:solidFill>
                <a:srgbClr val="000000"/>
              </a:solidFill>
              <a:latin typeface="Arial"/>
            </a:endParaRPr>
          </a:p>
        </p:txBody>
      </p:sp>
      <p:sp>
        <p:nvSpPr>
          <p:cNvPr id="422" name="PlaceHolder 3"/>
          <p:cNvSpPr>
            <a:spLocks noGrp="1"/>
          </p:cNvSpPr>
          <p:nvPr>
            <p:ph type="sldNum" idx="6"/>
          </p:nvPr>
        </p:nvSpPr>
        <p:spPr>
          <a:xfrm>
            <a:off x="3884760" y="8685360"/>
            <a:ext cx="2965320" cy="452160"/>
          </a:xfrm>
          <a:prstGeom prst="rect">
            <a:avLst/>
          </a:prstGeom>
          <a:noFill/>
          <a:ln w="0">
            <a:noFill/>
          </a:ln>
        </p:spPr>
        <p:txBody>
          <a:bodyPr lIns="0" tIns="0" rIns="0" bIns="0" anchor="b">
            <a:noAutofit/>
          </a:bodyPr>
          <a:lstStyle>
            <a:lvl1pPr indent="0" algn="r">
              <a:lnSpc>
                <a:spcPct val="100000"/>
              </a:lnSpc>
              <a:buNone/>
              <a:tabLst>
                <a:tab pos="0" algn="l"/>
              </a:tabLst>
              <a:defRPr lang="en-US" sz="1200" b="1" strike="noStrike" spc="-1">
                <a:solidFill>
                  <a:srgbClr val="000000"/>
                </a:solidFill>
                <a:latin typeface="Museo Sans 900"/>
                <a:ea typeface="+mn-ea"/>
              </a:defRPr>
            </a:lvl1pPr>
          </a:lstStyle>
          <a:p>
            <a:pPr indent="0" algn="r">
              <a:lnSpc>
                <a:spcPct val="100000"/>
              </a:lnSpc>
              <a:buNone/>
              <a:tabLst>
                <a:tab pos="0" algn="l"/>
              </a:tabLst>
            </a:pPr>
            <a:fld id="{20B86E57-91A8-4318-846F-31B270B52FCE}" type="slidenum">
              <a:rPr lang="en-US" sz="1200" b="1" strike="noStrike" spc="-1">
                <a:solidFill>
                  <a:srgbClr val="000000"/>
                </a:solidFill>
                <a:latin typeface="Museo Sans 900"/>
                <a:ea typeface="+mn-ea"/>
              </a:rPr>
              <a:t>2</a:t>
            </a:fld>
            <a:endParaRPr lang="en-GB" sz="1200" b="0" strike="noStrike" spc="-1">
              <a:solidFill>
                <a:srgbClr val="000000"/>
              </a:solid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PlaceHolder 1"/>
          <p:cNvSpPr>
            <a:spLocks noGrp="1" noRot="1" noChangeAspect="1"/>
          </p:cNvSpPr>
          <p:nvPr>
            <p:ph type="sldImg"/>
          </p:nvPr>
        </p:nvSpPr>
        <p:spPr>
          <a:xfrm>
            <a:off x="382588" y="695325"/>
            <a:ext cx="6089650" cy="3425825"/>
          </a:xfrm>
          <a:prstGeom prst="rect">
            <a:avLst/>
          </a:prstGeom>
          <a:ln w="0">
            <a:noFill/>
          </a:ln>
        </p:spPr>
      </p:sp>
      <p:sp>
        <p:nvSpPr>
          <p:cNvPr id="487" name="PlaceHolder 2"/>
          <p:cNvSpPr>
            <a:spLocks noGrp="1"/>
          </p:cNvSpPr>
          <p:nvPr>
            <p:ph type="body"/>
          </p:nvPr>
        </p:nvSpPr>
        <p:spPr>
          <a:xfrm>
            <a:off x="685800" y="4343400"/>
            <a:ext cx="5484240" cy="411264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0" strike="noStrike" spc="-1" dirty="0">
                <a:solidFill>
                  <a:srgbClr val="000000"/>
                </a:solidFill>
                <a:latin typeface="Museo Sans 900"/>
                <a:ea typeface="+mn-ea"/>
              </a:rPr>
              <a:t>Use this quote from Shazia to remind learners of the power each one of us has to create change. Point out that every action, however small, can make a difference. It’s a bit like the ripples that are created when a stone is dropped into a pool of water. </a:t>
            </a:r>
            <a:endParaRPr lang="en-GB" sz="1200" b="0" strike="noStrike" spc="-1" dirty="0">
              <a:solidFill>
                <a:srgbClr val="000000"/>
              </a:solidFill>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4"/>
          </p:nvPr>
        </p:nvSpPr>
        <p:spPr/>
        <p:txBody>
          <a:bodyPr/>
          <a:lstStyle/>
          <a:p>
            <a:pPr indent="0" algn="r">
              <a:buNone/>
            </a:pPr>
            <a:fld id="{1F9BF19B-D8ED-41FA-86E3-78DE04442176}" type="slidenum">
              <a:rPr lang="en-GB" sz="1400" b="0" strike="noStrike" spc="-1" smtClean="0">
                <a:solidFill>
                  <a:srgbClr val="000000"/>
                </a:solidFill>
                <a:latin typeface="Times New Roman"/>
              </a:rPr>
              <a:t>21</a:t>
            </a:fld>
            <a:endParaRPr lang="en-GB" sz="1400" b="0" strike="noStrike" spc="-1">
              <a:solidFill>
                <a:srgbClr val="000000"/>
              </a:solidFill>
              <a:latin typeface="Times New Roman"/>
            </a:endParaRPr>
          </a:p>
        </p:txBody>
      </p:sp>
    </p:spTree>
    <p:extLst>
      <p:ext uri="{BB962C8B-B14F-4D97-AF65-F5344CB8AC3E}">
        <p14:creationId xmlns:p14="http://schemas.microsoft.com/office/powerpoint/2010/main" val="63395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PlaceHolder 1"/>
          <p:cNvSpPr>
            <a:spLocks noGrp="1" noRot="1" noChangeAspect="1"/>
          </p:cNvSpPr>
          <p:nvPr>
            <p:ph type="sldImg"/>
          </p:nvPr>
        </p:nvSpPr>
        <p:spPr>
          <a:xfrm>
            <a:off x="687388" y="1143000"/>
            <a:ext cx="5475287" cy="3079750"/>
          </a:xfrm>
          <a:prstGeom prst="rect">
            <a:avLst/>
          </a:prstGeom>
          <a:ln w="0">
            <a:noFill/>
          </a:ln>
        </p:spPr>
      </p:sp>
      <p:sp>
        <p:nvSpPr>
          <p:cNvPr id="424" name="PlaceHolder 2"/>
          <p:cNvSpPr>
            <a:spLocks noGrp="1"/>
          </p:cNvSpPr>
          <p:nvPr>
            <p:ph type="body"/>
          </p:nvPr>
        </p:nvSpPr>
        <p:spPr>
          <a:xfrm>
            <a:off x="685800" y="4400640"/>
            <a:ext cx="5479920" cy="359388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0" strike="noStrike" spc="-1" dirty="0">
                <a:solidFill>
                  <a:srgbClr val="000000"/>
                </a:solidFill>
                <a:latin typeface="Museo Sans 900"/>
                <a:ea typeface="+mn-ea"/>
              </a:rPr>
              <a:t>In 1989, almost all of the countries in the world came together to agree the United Nations Convention on the Rights of the Child. This convention contains 54 articles that cover all of the rights that children everywhere are entitled to. Article 28 states that every child has the right to an education. </a:t>
            </a:r>
            <a:endParaRPr lang="en-GB" sz="1200" b="0" strike="noStrike" spc="-1" dirty="0">
              <a:solidFill>
                <a:srgbClr val="000000"/>
              </a:solidFill>
              <a:latin typeface="Arial"/>
            </a:endParaRPr>
          </a:p>
          <a:p>
            <a:pPr marL="216000" indent="0">
              <a:lnSpc>
                <a:spcPct val="100000"/>
              </a:lnSpc>
              <a:buNone/>
              <a:tabLst>
                <a:tab pos="0" algn="l"/>
              </a:tabLst>
            </a:pPr>
            <a:endParaRPr lang="en-GB" sz="1200" b="0" strike="noStrike" spc="-1" dirty="0">
              <a:solidFill>
                <a:srgbClr val="000000"/>
              </a:solidFill>
              <a:latin typeface="Arial"/>
            </a:endParaRPr>
          </a:p>
          <a:p>
            <a:pPr marL="216000" indent="0">
              <a:lnSpc>
                <a:spcPct val="100000"/>
              </a:lnSpc>
              <a:buNone/>
              <a:tabLst>
                <a:tab pos="0" algn="l"/>
              </a:tabLst>
            </a:pPr>
            <a:r>
              <a:rPr lang="en-GB" sz="1200" b="0" strike="noStrike" spc="-1" dirty="0">
                <a:solidFill>
                  <a:srgbClr val="000000"/>
                </a:solidFill>
                <a:latin typeface="Museo Sans 900"/>
                <a:ea typeface="+mn-ea"/>
              </a:rPr>
              <a:t>Find out more: https://</a:t>
            </a:r>
            <a:r>
              <a:rPr lang="en-GB" sz="1200" b="0" strike="noStrike" spc="-1" dirty="0" err="1">
                <a:solidFill>
                  <a:srgbClr val="000000"/>
                </a:solidFill>
                <a:latin typeface="Museo Sans 900"/>
                <a:ea typeface="+mn-ea"/>
              </a:rPr>
              <a:t>www.unicef.org.uk</a:t>
            </a:r>
            <a:r>
              <a:rPr lang="en-GB" sz="1200" b="0" strike="noStrike" spc="-1" dirty="0">
                <a:solidFill>
                  <a:srgbClr val="000000"/>
                </a:solidFill>
                <a:latin typeface="Museo Sans 900"/>
                <a:ea typeface="+mn-ea"/>
              </a:rPr>
              <a:t>/what-we-do/un-convention-child-rights/</a:t>
            </a:r>
            <a:endParaRPr lang="en-GB" sz="1200" b="0" strike="noStrike" spc="-1" dirty="0">
              <a:solidFill>
                <a:srgbClr val="000000"/>
              </a:solidFill>
              <a:latin typeface="Arial"/>
            </a:endParaRPr>
          </a:p>
        </p:txBody>
      </p:sp>
      <p:sp>
        <p:nvSpPr>
          <p:cNvPr id="425" name="PlaceHolder 3"/>
          <p:cNvSpPr>
            <a:spLocks noGrp="1"/>
          </p:cNvSpPr>
          <p:nvPr>
            <p:ph type="sldNum" idx="7"/>
          </p:nvPr>
        </p:nvSpPr>
        <p:spPr>
          <a:xfrm>
            <a:off x="3884760" y="8685360"/>
            <a:ext cx="2965320" cy="452160"/>
          </a:xfrm>
          <a:prstGeom prst="rect">
            <a:avLst/>
          </a:prstGeom>
          <a:noFill/>
          <a:ln w="0">
            <a:noFill/>
          </a:ln>
        </p:spPr>
        <p:txBody>
          <a:bodyPr lIns="0" tIns="0" rIns="0" bIns="0" anchor="b">
            <a:noAutofit/>
          </a:bodyPr>
          <a:lstStyle>
            <a:lvl1pPr indent="0" algn="r">
              <a:lnSpc>
                <a:spcPct val="100000"/>
              </a:lnSpc>
              <a:buNone/>
              <a:tabLst>
                <a:tab pos="0" algn="l"/>
              </a:tabLst>
              <a:defRPr lang="en-US" sz="1200" b="1" strike="noStrike" spc="-1">
                <a:solidFill>
                  <a:srgbClr val="000000"/>
                </a:solidFill>
                <a:latin typeface="Museo Sans 900"/>
                <a:ea typeface="+mn-ea"/>
              </a:defRPr>
            </a:lvl1pPr>
          </a:lstStyle>
          <a:p>
            <a:pPr indent="0" algn="r">
              <a:lnSpc>
                <a:spcPct val="100000"/>
              </a:lnSpc>
              <a:buNone/>
              <a:tabLst>
                <a:tab pos="0" algn="l"/>
              </a:tabLst>
            </a:pPr>
            <a:fld id="{554DB58F-C079-48B2-BF57-4E1DC24F6C63}" type="slidenum">
              <a:rPr lang="en-US" sz="1200" b="1" strike="noStrike" spc="-1">
                <a:solidFill>
                  <a:srgbClr val="000000"/>
                </a:solidFill>
                <a:latin typeface="Museo Sans 900"/>
                <a:ea typeface="+mn-ea"/>
              </a:rPr>
              <a:t>3</a:t>
            </a:fld>
            <a:endParaRPr lang="en-GB"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PlaceHolder 1"/>
          <p:cNvSpPr>
            <a:spLocks noGrp="1" noRot="1" noChangeAspect="1"/>
          </p:cNvSpPr>
          <p:nvPr>
            <p:ph type="sldImg"/>
          </p:nvPr>
        </p:nvSpPr>
        <p:spPr>
          <a:xfrm>
            <a:off x="687388" y="1143000"/>
            <a:ext cx="5475287" cy="3079750"/>
          </a:xfrm>
          <a:prstGeom prst="rect">
            <a:avLst/>
          </a:prstGeom>
          <a:ln w="0">
            <a:noFill/>
          </a:ln>
        </p:spPr>
      </p:sp>
      <p:sp>
        <p:nvSpPr>
          <p:cNvPr id="427" name="PlaceHolder 2"/>
          <p:cNvSpPr>
            <a:spLocks noGrp="1"/>
          </p:cNvSpPr>
          <p:nvPr>
            <p:ph type="body"/>
          </p:nvPr>
        </p:nvSpPr>
        <p:spPr>
          <a:xfrm>
            <a:off x="685800" y="4400640"/>
            <a:ext cx="5479920" cy="359388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0" strike="noStrike" spc="-1" dirty="0">
                <a:solidFill>
                  <a:srgbClr val="000000"/>
                </a:solidFill>
                <a:latin typeface="Museo Sans 900"/>
                <a:ea typeface="+mn-ea"/>
              </a:rPr>
              <a:t>Making sure that quality education is available to all is also one of the Sustainable Development Goals (SDG 4), the set of global goals and targets aimed at making the world a better place. Education is critical for all of these goals to be achieved by 2030. SDG 5 is focused on achieving gender equality and empowering all women and girls.</a:t>
            </a:r>
            <a:endParaRPr lang="en-GB" sz="1200" b="0" strike="noStrike" spc="-1" dirty="0">
              <a:solidFill>
                <a:srgbClr val="000000"/>
              </a:solidFill>
              <a:latin typeface="Arial"/>
            </a:endParaRPr>
          </a:p>
          <a:p>
            <a:pPr marL="216000" indent="0">
              <a:lnSpc>
                <a:spcPct val="100000"/>
              </a:lnSpc>
              <a:buNone/>
              <a:tabLst>
                <a:tab pos="0" algn="l"/>
              </a:tabLst>
            </a:pPr>
            <a:endParaRPr lang="en-GB" sz="1200" b="0" strike="noStrike" spc="-1" dirty="0">
              <a:solidFill>
                <a:srgbClr val="000000"/>
              </a:solidFill>
              <a:latin typeface="Arial"/>
            </a:endParaRPr>
          </a:p>
          <a:p>
            <a:pPr marL="216000" indent="0">
              <a:lnSpc>
                <a:spcPct val="100000"/>
              </a:lnSpc>
              <a:buNone/>
              <a:tabLst>
                <a:tab pos="0" algn="l"/>
              </a:tabLst>
            </a:pPr>
            <a:r>
              <a:rPr lang="en-GB" sz="1200" b="0" strike="noStrike" spc="-1" dirty="0">
                <a:solidFill>
                  <a:srgbClr val="000000"/>
                </a:solidFill>
                <a:latin typeface="Museo Sans 900"/>
                <a:ea typeface="+mn-ea"/>
              </a:rPr>
              <a:t>Find out more: https://</a:t>
            </a:r>
            <a:r>
              <a:rPr lang="en-GB" sz="1200" b="0" strike="noStrike" spc="-1" dirty="0" err="1">
                <a:solidFill>
                  <a:srgbClr val="000000"/>
                </a:solidFill>
                <a:latin typeface="Museo Sans 900"/>
                <a:ea typeface="+mn-ea"/>
              </a:rPr>
              <a:t>www.globalgoals.org</a:t>
            </a:r>
            <a:r>
              <a:rPr lang="en-GB" sz="1200" b="0" strike="noStrike" spc="-1" dirty="0">
                <a:solidFill>
                  <a:srgbClr val="000000"/>
                </a:solidFill>
                <a:latin typeface="Museo Sans 900"/>
                <a:ea typeface="+mn-ea"/>
              </a:rPr>
              <a:t>/goals</a:t>
            </a:r>
            <a:endParaRPr lang="en-GB" sz="1200" b="0" strike="noStrike" spc="-1" dirty="0">
              <a:solidFill>
                <a:srgbClr val="000000"/>
              </a:solidFill>
              <a:latin typeface="Arial"/>
            </a:endParaRPr>
          </a:p>
          <a:p>
            <a:pPr marL="216000" indent="0">
              <a:lnSpc>
                <a:spcPct val="100000"/>
              </a:lnSpc>
              <a:buNone/>
              <a:tabLst>
                <a:tab pos="0" algn="l"/>
              </a:tabLst>
            </a:pPr>
            <a:endParaRPr lang="en-GB" sz="1200" b="0" strike="noStrike" spc="-1" dirty="0">
              <a:solidFill>
                <a:srgbClr val="000000"/>
              </a:solidFill>
              <a:latin typeface="Arial"/>
            </a:endParaRPr>
          </a:p>
        </p:txBody>
      </p:sp>
      <p:sp>
        <p:nvSpPr>
          <p:cNvPr id="428" name="PlaceHolder 3"/>
          <p:cNvSpPr>
            <a:spLocks noGrp="1"/>
          </p:cNvSpPr>
          <p:nvPr>
            <p:ph type="sldNum" idx="8"/>
          </p:nvPr>
        </p:nvSpPr>
        <p:spPr>
          <a:xfrm>
            <a:off x="3884760" y="8685360"/>
            <a:ext cx="2965320" cy="452160"/>
          </a:xfrm>
          <a:prstGeom prst="rect">
            <a:avLst/>
          </a:prstGeom>
          <a:noFill/>
          <a:ln w="0">
            <a:noFill/>
          </a:ln>
        </p:spPr>
        <p:txBody>
          <a:bodyPr lIns="0" tIns="0" rIns="0" bIns="0" anchor="b">
            <a:noAutofit/>
          </a:bodyPr>
          <a:lstStyle>
            <a:lvl1pPr indent="0" algn="r">
              <a:lnSpc>
                <a:spcPct val="100000"/>
              </a:lnSpc>
              <a:buNone/>
              <a:tabLst>
                <a:tab pos="0" algn="l"/>
              </a:tabLst>
              <a:defRPr lang="en-US" sz="1200" b="1" strike="noStrike" spc="-1">
                <a:solidFill>
                  <a:srgbClr val="000000"/>
                </a:solidFill>
                <a:latin typeface="Museo Sans 900"/>
                <a:ea typeface="+mn-ea"/>
              </a:defRPr>
            </a:lvl1pPr>
          </a:lstStyle>
          <a:p>
            <a:pPr indent="0" algn="r">
              <a:lnSpc>
                <a:spcPct val="100000"/>
              </a:lnSpc>
              <a:buNone/>
              <a:tabLst>
                <a:tab pos="0" algn="l"/>
              </a:tabLst>
            </a:pPr>
            <a:fld id="{FD9F66A2-1E79-4DB3-AE59-5BA3D0148005}" type="slidenum">
              <a:rPr lang="en-US" sz="1200" b="1" strike="noStrike" spc="-1">
                <a:solidFill>
                  <a:srgbClr val="000000"/>
                </a:solidFill>
                <a:latin typeface="Museo Sans 900"/>
                <a:ea typeface="+mn-ea"/>
              </a:rPr>
              <a:t>4</a:t>
            </a:fld>
            <a:endParaRPr lang="en-GB"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PlaceHolder 1"/>
          <p:cNvSpPr>
            <a:spLocks noGrp="1" noRot="1" noChangeAspect="1"/>
          </p:cNvSpPr>
          <p:nvPr>
            <p:ph type="sldImg"/>
          </p:nvPr>
        </p:nvSpPr>
        <p:spPr>
          <a:xfrm>
            <a:off x="687388" y="1143000"/>
            <a:ext cx="5475287" cy="3079750"/>
          </a:xfrm>
          <a:prstGeom prst="rect">
            <a:avLst/>
          </a:prstGeom>
          <a:ln w="0">
            <a:noFill/>
          </a:ln>
        </p:spPr>
      </p:sp>
      <p:sp>
        <p:nvSpPr>
          <p:cNvPr id="430" name="PlaceHolder 2"/>
          <p:cNvSpPr>
            <a:spLocks noGrp="1"/>
          </p:cNvSpPr>
          <p:nvPr>
            <p:ph type="body"/>
          </p:nvPr>
        </p:nvSpPr>
        <p:spPr>
          <a:xfrm>
            <a:off x="685800" y="4400640"/>
            <a:ext cx="5479920" cy="359388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0" strike="noStrike" spc="-1">
                <a:solidFill>
                  <a:srgbClr val="000000"/>
                </a:solidFill>
                <a:latin typeface="Museo Sans 900"/>
                <a:ea typeface="+mn-ea"/>
              </a:rPr>
              <a:t>Education is important in lots of different ways. It gives children the best start in life, helping them to develop the knowledge and skills they need for the future. It strengthens communities and helps people to work together to tackle the big challenges our world faces such as climate change. </a:t>
            </a:r>
            <a:endParaRPr lang="en-GB" sz="1200" b="0" strike="noStrike" spc="-1">
              <a:solidFill>
                <a:srgbClr val="000000"/>
              </a:solidFill>
              <a:latin typeface="Arial"/>
            </a:endParaRPr>
          </a:p>
          <a:p>
            <a:pPr marL="216000" indent="0">
              <a:lnSpc>
                <a:spcPct val="100000"/>
              </a:lnSpc>
              <a:buNone/>
              <a:tabLst>
                <a:tab pos="0" algn="l"/>
              </a:tabLst>
            </a:pPr>
            <a:endParaRPr lang="en-GB" sz="1200" b="0" strike="noStrike" spc="-1">
              <a:solidFill>
                <a:srgbClr val="000000"/>
              </a:solidFill>
              <a:latin typeface="Arial"/>
            </a:endParaRPr>
          </a:p>
        </p:txBody>
      </p:sp>
      <p:sp>
        <p:nvSpPr>
          <p:cNvPr id="431" name="PlaceHolder 3"/>
          <p:cNvSpPr>
            <a:spLocks noGrp="1"/>
          </p:cNvSpPr>
          <p:nvPr>
            <p:ph type="sldNum" idx="9"/>
          </p:nvPr>
        </p:nvSpPr>
        <p:spPr>
          <a:xfrm>
            <a:off x="3884760" y="8685360"/>
            <a:ext cx="2965320" cy="452160"/>
          </a:xfrm>
          <a:prstGeom prst="rect">
            <a:avLst/>
          </a:prstGeom>
          <a:noFill/>
          <a:ln w="0">
            <a:noFill/>
          </a:ln>
        </p:spPr>
        <p:txBody>
          <a:bodyPr lIns="0" tIns="0" rIns="0" bIns="0" anchor="b">
            <a:noAutofit/>
          </a:bodyPr>
          <a:lstStyle>
            <a:lvl1pPr indent="0" algn="r">
              <a:lnSpc>
                <a:spcPct val="100000"/>
              </a:lnSpc>
              <a:buNone/>
              <a:tabLst>
                <a:tab pos="0" algn="l"/>
              </a:tabLst>
              <a:defRPr lang="en-US" sz="1200" b="1" strike="noStrike" spc="-1">
                <a:solidFill>
                  <a:srgbClr val="000000"/>
                </a:solidFill>
                <a:latin typeface="Museo Sans 900"/>
                <a:ea typeface="+mn-ea"/>
              </a:defRPr>
            </a:lvl1pPr>
          </a:lstStyle>
          <a:p>
            <a:pPr indent="0" algn="r">
              <a:lnSpc>
                <a:spcPct val="100000"/>
              </a:lnSpc>
              <a:buNone/>
              <a:tabLst>
                <a:tab pos="0" algn="l"/>
              </a:tabLst>
            </a:pPr>
            <a:fld id="{4B962B91-C816-4A53-BFFE-86A425B9DECC}" type="slidenum">
              <a:rPr lang="en-US" sz="1200" b="1" strike="noStrike" spc="-1">
                <a:solidFill>
                  <a:srgbClr val="000000"/>
                </a:solidFill>
                <a:latin typeface="Museo Sans 900"/>
                <a:ea typeface="+mn-ea"/>
              </a:rPr>
              <a:t>5</a:t>
            </a:fld>
            <a:endParaRPr lang="en-GB"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PlaceHolder 1"/>
          <p:cNvSpPr>
            <a:spLocks noGrp="1" noRot="1" noChangeAspect="1"/>
          </p:cNvSpPr>
          <p:nvPr>
            <p:ph type="sldImg"/>
          </p:nvPr>
        </p:nvSpPr>
        <p:spPr>
          <a:xfrm>
            <a:off x="687388" y="1143000"/>
            <a:ext cx="5475287" cy="3079750"/>
          </a:xfrm>
          <a:prstGeom prst="rect">
            <a:avLst/>
          </a:prstGeom>
          <a:ln w="0">
            <a:noFill/>
          </a:ln>
        </p:spPr>
      </p:sp>
      <p:sp>
        <p:nvSpPr>
          <p:cNvPr id="433" name="PlaceHolder 2"/>
          <p:cNvSpPr>
            <a:spLocks noGrp="1"/>
          </p:cNvSpPr>
          <p:nvPr>
            <p:ph type="body"/>
          </p:nvPr>
        </p:nvSpPr>
        <p:spPr>
          <a:xfrm>
            <a:off x="685800" y="4400640"/>
            <a:ext cx="5479920" cy="359388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0" strike="noStrike" spc="-1">
                <a:solidFill>
                  <a:srgbClr val="000000"/>
                </a:solidFill>
                <a:latin typeface="Museo Sans 900"/>
                <a:ea typeface="+mn-ea"/>
              </a:rPr>
              <a:t>Huge progress has been made in recent years and many more children and young people are now in school. But, some countries have made much less progress than others and the impacts of Covid-19 have pushed back some of the progress that has been made. Globally, 244 million children (aged 6-18) are out of school.</a:t>
            </a:r>
            <a:endParaRPr lang="en-GB" sz="1200" b="0" strike="noStrike" spc="-1">
              <a:solidFill>
                <a:srgbClr val="000000"/>
              </a:solidFill>
              <a:latin typeface="Arial"/>
            </a:endParaRPr>
          </a:p>
          <a:p>
            <a:pPr marL="216000" indent="0">
              <a:lnSpc>
                <a:spcPct val="100000"/>
              </a:lnSpc>
              <a:buNone/>
              <a:tabLst>
                <a:tab pos="0" algn="l"/>
              </a:tabLst>
            </a:pPr>
            <a:endParaRPr lang="en-GB" sz="1200" b="0" strike="noStrike" spc="-1">
              <a:solidFill>
                <a:srgbClr val="000000"/>
              </a:solidFill>
              <a:latin typeface="Arial"/>
            </a:endParaRPr>
          </a:p>
          <a:p>
            <a:pPr marL="216000" indent="0">
              <a:lnSpc>
                <a:spcPct val="100000"/>
              </a:lnSpc>
              <a:buNone/>
              <a:tabLst>
                <a:tab pos="0" algn="l"/>
              </a:tabLst>
            </a:pPr>
            <a:r>
              <a:rPr lang="en-GB" sz="1200" b="1" strike="noStrike" spc="-1">
                <a:solidFill>
                  <a:srgbClr val="000000"/>
                </a:solidFill>
                <a:latin typeface="Museo Sans 900"/>
                <a:ea typeface="+mn-ea"/>
              </a:rPr>
              <a:t>Data source:</a:t>
            </a:r>
            <a:r>
              <a:rPr lang="en-GB" sz="1200" b="0" strike="noStrike" spc="-1">
                <a:solidFill>
                  <a:srgbClr val="000000"/>
                </a:solidFill>
                <a:latin typeface="Museo Sans 900"/>
                <a:ea typeface="+mn-ea"/>
              </a:rPr>
              <a:t> </a:t>
            </a:r>
            <a:r>
              <a:rPr lang="en-GB" sz="1200" b="0" u="sng" strike="noStrike" spc="-1">
                <a:solidFill>
                  <a:srgbClr val="000000"/>
                </a:solidFill>
                <a:uFillTx/>
                <a:latin typeface="Museo Sans 900"/>
                <a:ea typeface="+mn-ea"/>
                <a:hlinkClick r:id="rId3"/>
              </a:rPr>
              <a:t>https://world-education-blog.org/2022/09/01/new-measurement-shows-that-244-million-children-and-youth-are-out-of-school/</a:t>
            </a:r>
            <a:r>
              <a:rPr lang="en-GB" sz="1200" b="0" strike="noStrike" spc="-1">
                <a:solidFill>
                  <a:srgbClr val="000000"/>
                </a:solidFill>
                <a:latin typeface="Museo Sans 900"/>
                <a:ea typeface="+mn-ea"/>
              </a:rPr>
              <a:t> </a:t>
            </a:r>
            <a:endParaRPr lang="en-GB" sz="1200" b="0" strike="noStrike" spc="-1">
              <a:solidFill>
                <a:srgbClr val="000000"/>
              </a:solidFill>
              <a:latin typeface="Arial"/>
            </a:endParaRPr>
          </a:p>
          <a:p>
            <a:pPr marL="216000" indent="0">
              <a:lnSpc>
                <a:spcPct val="100000"/>
              </a:lnSpc>
              <a:buNone/>
              <a:tabLst>
                <a:tab pos="0" algn="l"/>
              </a:tabLst>
            </a:pPr>
            <a:r>
              <a:rPr lang="en-GB" sz="1200" b="1" strike="noStrike" spc="-1">
                <a:solidFill>
                  <a:srgbClr val="000000"/>
                </a:solidFill>
                <a:latin typeface="Museo Sans 900"/>
                <a:ea typeface="+mn-ea"/>
              </a:rPr>
              <a:t> </a:t>
            </a:r>
            <a:endParaRPr lang="en-GB" sz="1200" b="0" strike="noStrike" spc="-1">
              <a:solidFill>
                <a:srgbClr val="000000"/>
              </a:solidFill>
              <a:latin typeface="Arial"/>
            </a:endParaRPr>
          </a:p>
        </p:txBody>
      </p:sp>
      <p:sp>
        <p:nvSpPr>
          <p:cNvPr id="434" name="PlaceHolder 3"/>
          <p:cNvSpPr>
            <a:spLocks noGrp="1"/>
          </p:cNvSpPr>
          <p:nvPr>
            <p:ph type="sldNum" idx="10"/>
          </p:nvPr>
        </p:nvSpPr>
        <p:spPr>
          <a:xfrm>
            <a:off x="3884760" y="8685360"/>
            <a:ext cx="2965320" cy="452160"/>
          </a:xfrm>
          <a:prstGeom prst="rect">
            <a:avLst/>
          </a:prstGeom>
          <a:noFill/>
          <a:ln w="0">
            <a:noFill/>
          </a:ln>
        </p:spPr>
        <p:txBody>
          <a:bodyPr lIns="0" tIns="0" rIns="0" bIns="0" anchor="b">
            <a:noAutofit/>
          </a:bodyPr>
          <a:lstStyle>
            <a:lvl1pPr indent="0" algn="r">
              <a:lnSpc>
                <a:spcPct val="100000"/>
              </a:lnSpc>
              <a:buNone/>
              <a:tabLst>
                <a:tab pos="0" algn="l"/>
              </a:tabLst>
              <a:defRPr lang="en-US" sz="1200" b="1" strike="noStrike" spc="-1">
                <a:solidFill>
                  <a:srgbClr val="000000"/>
                </a:solidFill>
                <a:latin typeface="Museo Sans 900"/>
                <a:ea typeface="+mn-ea"/>
              </a:defRPr>
            </a:lvl1pPr>
          </a:lstStyle>
          <a:p>
            <a:pPr indent="0" algn="r">
              <a:lnSpc>
                <a:spcPct val="100000"/>
              </a:lnSpc>
              <a:buNone/>
              <a:tabLst>
                <a:tab pos="0" algn="l"/>
              </a:tabLst>
            </a:pPr>
            <a:fld id="{EF67EBED-41A8-44DB-B6B7-EE6A47C26196}" type="slidenum">
              <a:rPr lang="en-US" sz="1200" b="1" strike="noStrike" spc="-1">
                <a:solidFill>
                  <a:srgbClr val="000000"/>
                </a:solidFill>
                <a:latin typeface="Museo Sans 900"/>
                <a:ea typeface="+mn-ea"/>
              </a:rPr>
              <a:t>6</a:t>
            </a:fld>
            <a:endParaRPr lang="en-GB"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noRot="1" noChangeAspect="1"/>
          </p:cNvSpPr>
          <p:nvPr>
            <p:ph type="sldImg"/>
          </p:nvPr>
        </p:nvSpPr>
        <p:spPr>
          <a:xfrm>
            <a:off x="687388" y="1143000"/>
            <a:ext cx="5475287" cy="3079750"/>
          </a:xfrm>
          <a:prstGeom prst="rect">
            <a:avLst/>
          </a:prstGeom>
          <a:ln w="0">
            <a:noFill/>
          </a:ln>
        </p:spPr>
      </p:sp>
      <p:sp>
        <p:nvSpPr>
          <p:cNvPr id="436" name="PlaceHolder 2"/>
          <p:cNvSpPr>
            <a:spLocks noGrp="1"/>
          </p:cNvSpPr>
          <p:nvPr>
            <p:ph type="body"/>
          </p:nvPr>
        </p:nvSpPr>
        <p:spPr>
          <a:xfrm>
            <a:off x="685800" y="4400640"/>
            <a:ext cx="5479920" cy="359388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0" strike="noStrike" spc="-1">
                <a:solidFill>
                  <a:srgbClr val="000000"/>
                </a:solidFill>
                <a:latin typeface="Museo Sans 900"/>
                <a:ea typeface="+mn-ea"/>
              </a:rPr>
              <a:t>Millions of children around the world are missing out on an education. Many of the barriers to education affect children of all genders, but in some parts of the world girls are much more likely to be out of school. A lot of progress has been made to make sure that every girl is able to go to school but this improvement hasn’t been seen everywhere. Where a girl lives in the world can make a big difference in their chances of getting an education.</a:t>
            </a:r>
            <a:endParaRPr lang="en-GB" sz="1200" b="0" strike="noStrike" spc="-1">
              <a:solidFill>
                <a:srgbClr val="000000"/>
              </a:solidFill>
              <a:latin typeface="Arial"/>
            </a:endParaRPr>
          </a:p>
        </p:txBody>
      </p:sp>
      <p:sp>
        <p:nvSpPr>
          <p:cNvPr id="437" name="PlaceHolder 3"/>
          <p:cNvSpPr>
            <a:spLocks noGrp="1"/>
          </p:cNvSpPr>
          <p:nvPr>
            <p:ph type="sldNum" idx="11"/>
          </p:nvPr>
        </p:nvSpPr>
        <p:spPr>
          <a:xfrm>
            <a:off x="3884760" y="8685360"/>
            <a:ext cx="2965320" cy="452160"/>
          </a:xfrm>
          <a:prstGeom prst="rect">
            <a:avLst/>
          </a:prstGeom>
          <a:noFill/>
          <a:ln w="0">
            <a:noFill/>
          </a:ln>
        </p:spPr>
        <p:txBody>
          <a:bodyPr lIns="0" tIns="0" rIns="0" bIns="0" anchor="b">
            <a:noAutofit/>
          </a:bodyPr>
          <a:lstStyle>
            <a:lvl1pPr indent="0" algn="r">
              <a:lnSpc>
                <a:spcPct val="100000"/>
              </a:lnSpc>
              <a:buNone/>
              <a:tabLst>
                <a:tab pos="0" algn="l"/>
              </a:tabLst>
              <a:defRPr lang="en-US" sz="1200" b="1" strike="noStrike" spc="-1">
                <a:solidFill>
                  <a:srgbClr val="000000"/>
                </a:solidFill>
                <a:latin typeface="Museo Sans 900"/>
                <a:ea typeface="+mn-ea"/>
              </a:defRPr>
            </a:lvl1pPr>
          </a:lstStyle>
          <a:p>
            <a:pPr indent="0" algn="r">
              <a:lnSpc>
                <a:spcPct val="100000"/>
              </a:lnSpc>
              <a:buNone/>
              <a:tabLst>
                <a:tab pos="0" algn="l"/>
              </a:tabLst>
            </a:pPr>
            <a:fld id="{E227A044-8145-41F8-8957-D40B9C5D35CE}" type="slidenum">
              <a:rPr lang="en-US" sz="1200" b="1" strike="noStrike" spc="-1">
                <a:solidFill>
                  <a:srgbClr val="000000"/>
                </a:solidFill>
                <a:latin typeface="Museo Sans 900"/>
                <a:ea typeface="+mn-ea"/>
              </a:rPr>
              <a:t>7</a:t>
            </a:fld>
            <a:endParaRPr lang="en-GB"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PlaceHolder 1"/>
          <p:cNvSpPr>
            <a:spLocks noGrp="1" noRot="1" noChangeAspect="1"/>
          </p:cNvSpPr>
          <p:nvPr>
            <p:ph type="sldImg"/>
          </p:nvPr>
        </p:nvSpPr>
        <p:spPr>
          <a:xfrm>
            <a:off x="687388" y="1143000"/>
            <a:ext cx="5475287" cy="3079750"/>
          </a:xfrm>
          <a:prstGeom prst="rect">
            <a:avLst/>
          </a:prstGeom>
          <a:ln w="0">
            <a:noFill/>
          </a:ln>
        </p:spPr>
      </p:sp>
      <p:sp>
        <p:nvSpPr>
          <p:cNvPr id="448" name="PlaceHolder 2"/>
          <p:cNvSpPr>
            <a:spLocks noGrp="1"/>
          </p:cNvSpPr>
          <p:nvPr>
            <p:ph type="body"/>
          </p:nvPr>
        </p:nvSpPr>
        <p:spPr>
          <a:xfrm>
            <a:off x="685800" y="4400640"/>
            <a:ext cx="5479920" cy="359388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0" strike="noStrike" spc="-1" dirty="0">
                <a:solidFill>
                  <a:srgbClr val="000000"/>
                </a:solidFill>
                <a:latin typeface="Museo Sans 900"/>
                <a:ea typeface="+mn-ea"/>
              </a:rPr>
              <a:t>Ask learners to draw a person doing one of these jobs (teacher,  firefighter, construction worker and nurse). Explain that learners should just do a quick sketch, they could use stick people if they want. Alternatively, learners could be asked to come up with any words they would use to describe one of these careers (these could be written or shared verbally).</a:t>
            </a:r>
            <a:endParaRPr lang="en-GB" sz="1200" b="0" strike="noStrike" spc="-1" dirty="0">
              <a:solidFill>
                <a:srgbClr val="000000"/>
              </a:solidFill>
              <a:latin typeface="Arial"/>
            </a:endParaRPr>
          </a:p>
        </p:txBody>
      </p:sp>
      <p:sp>
        <p:nvSpPr>
          <p:cNvPr id="449" name="PlaceHolder 3"/>
          <p:cNvSpPr>
            <a:spLocks noGrp="1"/>
          </p:cNvSpPr>
          <p:nvPr>
            <p:ph type="sldNum" idx="15"/>
          </p:nvPr>
        </p:nvSpPr>
        <p:spPr>
          <a:xfrm>
            <a:off x="3884760" y="8685360"/>
            <a:ext cx="2965320" cy="452160"/>
          </a:xfrm>
          <a:prstGeom prst="rect">
            <a:avLst/>
          </a:prstGeom>
          <a:noFill/>
          <a:ln w="0">
            <a:noFill/>
          </a:ln>
        </p:spPr>
        <p:txBody>
          <a:bodyPr lIns="0" tIns="0" rIns="0" bIns="0" anchor="b">
            <a:noAutofit/>
          </a:bodyPr>
          <a:lstStyle>
            <a:lvl1pPr indent="0" algn="r">
              <a:lnSpc>
                <a:spcPct val="100000"/>
              </a:lnSpc>
              <a:buNone/>
              <a:tabLst>
                <a:tab pos="0" algn="l"/>
              </a:tabLst>
              <a:defRPr lang="en-US" sz="1200" b="1" strike="noStrike" spc="-1">
                <a:solidFill>
                  <a:srgbClr val="000000"/>
                </a:solidFill>
                <a:latin typeface="Museo Sans 900"/>
                <a:ea typeface="+mn-ea"/>
              </a:defRPr>
            </a:lvl1pPr>
          </a:lstStyle>
          <a:p>
            <a:pPr indent="0" algn="r">
              <a:lnSpc>
                <a:spcPct val="100000"/>
              </a:lnSpc>
              <a:buNone/>
              <a:tabLst>
                <a:tab pos="0" algn="l"/>
              </a:tabLst>
            </a:pPr>
            <a:fld id="{21AB9B77-9499-4992-9C18-00B782DBF886}" type="slidenum">
              <a:rPr lang="en-US" sz="1200" b="1" strike="noStrike" spc="-1">
                <a:solidFill>
                  <a:srgbClr val="000000"/>
                </a:solidFill>
                <a:latin typeface="Museo Sans 900"/>
                <a:ea typeface="+mn-ea"/>
              </a:rPr>
              <a:t>8</a:t>
            </a:fld>
            <a:endParaRPr lang="en-GB"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PlaceHolder 1"/>
          <p:cNvSpPr>
            <a:spLocks noGrp="1" noRot="1" noChangeAspect="1"/>
          </p:cNvSpPr>
          <p:nvPr>
            <p:ph type="sldImg"/>
          </p:nvPr>
        </p:nvSpPr>
        <p:spPr>
          <a:xfrm>
            <a:off x="687388" y="1143000"/>
            <a:ext cx="5475287" cy="3079750"/>
          </a:xfrm>
          <a:prstGeom prst="rect">
            <a:avLst/>
          </a:prstGeom>
          <a:ln w="0">
            <a:noFill/>
          </a:ln>
        </p:spPr>
      </p:sp>
      <p:sp>
        <p:nvSpPr>
          <p:cNvPr id="451" name="PlaceHolder 2"/>
          <p:cNvSpPr>
            <a:spLocks noGrp="1"/>
          </p:cNvSpPr>
          <p:nvPr>
            <p:ph type="body"/>
          </p:nvPr>
        </p:nvSpPr>
        <p:spPr>
          <a:xfrm>
            <a:off x="685800" y="4400640"/>
            <a:ext cx="5479920" cy="3593880"/>
          </a:xfrm>
          <a:prstGeom prst="rect">
            <a:avLst/>
          </a:prstGeom>
          <a:noFill/>
          <a:ln w="0">
            <a:noFill/>
          </a:ln>
        </p:spPr>
        <p:txBody>
          <a:bodyPr lIns="0" tIns="0" rIns="0" bIns="0" anchor="t">
            <a:noAutofit/>
          </a:bodyPr>
          <a:lstStyle/>
          <a:p>
            <a:pPr marL="216000" indent="0">
              <a:lnSpc>
                <a:spcPct val="100000"/>
              </a:lnSpc>
              <a:buNone/>
              <a:tabLst>
                <a:tab pos="0" algn="l"/>
              </a:tabLst>
            </a:pPr>
            <a:r>
              <a:rPr lang="en-GB" sz="1200" b="0" strike="noStrike" spc="-1">
                <a:solidFill>
                  <a:srgbClr val="000000"/>
                </a:solidFill>
                <a:latin typeface="Museo Sans 900"/>
                <a:ea typeface="+mn-ea"/>
              </a:rPr>
              <a:t>Use this slide to support discussion about what stereotypes are.</a:t>
            </a:r>
            <a:endParaRPr lang="en-GB" sz="1200" b="0" strike="noStrike" spc="-1">
              <a:solidFill>
                <a:srgbClr val="000000"/>
              </a:solidFill>
              <a:latin typeface="Arial"/>
            </a:endParaRPr>
          </a:p>
        </p:txBody>
      </p:sp>
      <p:sp>
        <p:nvSpPr>
          <p:cNvPr id="452" name="PlaceHolder 3"/>
          <p:cNvSpPr>
            <a:spLocks noGrp="1"/>
          </p:cNvSpPr>
          <p:nvPr>
            <p:ph type="sldNum" idx="16"/>
          </p:nvPr>
        </p:nvSpPr>
        <p:spPr>
          <a:xfrm>
            <a:off x="3884760" y="8685360"/>
            <a:ext cx="2965320" cy="452160"/>
          </a:xfrm>
          <a:prstGeom prst="rect">
            <a:avLst/>
          </a:prstGeom>
          <a:noFill/>
          <a:ln w="0">
            <a:noFill/>
          </a:ln>
        </p:spPr>
        <p:txBody>
          <a:bodyPr lIns="0" tIns="0" rIns="0" bIns="0" anchor="b">
            <a:noAutofit/>
          </a:bodyPr>
          <a:lstStyle>
            <a:lvl1pPr indent="0" algn="r">
              <a:lnSpc>
                <a:spcPct val="100000"/>
              </a:lnSpc>
              <a:buNone/>
              <a:tabLst>
                <a:tab pos="0" algn="l"/>
              </a:tabLst>
              <a:defRPr lang="en-US" sz="1200" b="1" strike="noStrike" spc="-1">
                <a:solidFill>
                  <a:srgbClr val="000000"/>
                </a:solidFill>
                <a:latin typeface="Museo Sans 900"/>
                <a:ea typeface="+mn-ea"/>
              </a:defRPr>
            </a:lvl1pPr>
          </a:lstStyle>
          <a:p>
            <a:pPr indent="0" algn="r">
              <a:lnSpc>
                <a:spcPct val="100000"/>
              </a:lnSpc>
              <a:buNone/>
              <a:tabLst>
                <a:tab pos="0" algn="l"/>
              </a:tabLst>
            </a:pPr>
            <a:fld id="{C92ED140-8FA1-49CC-8FBE-9DE192CF9CFE}" type="slidenum">
              <a:rPr lang="en-US" sz="1200" b="1" strike="noStrike" spc="-1">
                <a:solidFill>
                  <a:srgbClr val="000000"/>
                </a:solidFill>
                <a:latin typeface="Museo Sans 900"/>
                <a:ea typeface="+mn-ea"/>
              </a:rPr>
              <a:t>9</a:t>
            </a:fld>
            <a:endParaRPr lang="en-GB"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C1387D0D-B3E8-48AC-924A-C20246E18BD9}"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6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5" name="PlaceHolder 4"/>
          <p:cNvSpPr>
            <a:spLocks noGrp="1"/>
          </p:cNvSpPr>
          <p:nvPr>
            <p:ph type="sldNum" idx="1"/>
          </p:nvPr>
        </p:nvSpPr>
        <p:spPr/>
        <p:txBody>
          <a:bodyPr/>
          <a:lstStyle/>
          <a:p>
            <a:fld id="{84A04014-006D-4312-A9B4-57FE6A091F12}"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7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7" name="PlaceHolder 6"/>
          <p:cNvSpPr>
            <a:spLocks noGrp="1"/>
          </p:cNvSpPr>
          <p:nvPr>
            <p:ph type="sldNum" idx="1"/>
          </p:nvPr>
        </p:nvSpPr>
        <p:spPr/>
        <p:txBody>
          <a:bodyPr/>
          <a:lstStyle/>
          <a:p>
            <a:fld id="{FD14B480-E4D1-4A26-848E-8DC7A3C22B77}"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7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7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7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7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7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7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9" name="PlaceHolder 8"/>
          <p:cNvSpPr>
            <a:spLocks noGrp="1"/>
          </p:cNvSpPr>
          <p:nvPr>
            <p:ph type="sldNum" idx="1"/>
          </p:nvPr>
        </p:nvSpPr>
        <p:spPr/>
        <p:txBody>
          <a:bodyPr/>
          <a:lstStyle/>
          <a:p>
            <a:fld id="{7566EB9C-C2E2-451B-9E2B-3F1526A5EA12}"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8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8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8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8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n-GB" sz="32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9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9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9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4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GB" sz="3200" b="0" strike="noStrike" spc="-1">
              <a:solidFill>
                <a:srgbClr val="000000"/>
              </a:solidFill>
              <a:latin typeface="Arial"/>
            </a:endParaRPr>
          </a:p>
        </p:txBody>
      </p:sp>
      <p:sp>
        <p:nvSpPr>
          <p:cNvPr id="4" name="PlaceHolder 3"/>
          <p:cNvSpPr>
            <a:spLocks noGrp="1"/>
          </p:cNvSpPr>
          <p:nvPr>
            <p:ph type="sldNum" idx="1"/>
          </p:nvPr>
        </p:nvSpPr>
        <p:spPr/>
        <p:txBody>
          <a:bodyPr/>
          <a:lstStyle/>
          <a:p>
            <a:fld id="{A62136E4-C151-4061-8710-3F70B6332BB3}"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9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9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9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0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0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0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0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0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0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1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11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1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1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1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1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11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4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4" name="PlaceHolder 3"/>
          <p:cNvSpPr>
            <a:spLocks noGrp="1"/>
          </p:cNvSpPr>
          <p:nvPr>
            <p:ph type="sldNum" idx="1"/>
          </p:nvPr>
        </p:nvSpPr>
        <p:spPr/>
        <p:txBody>
          <a:bodyPr/>
          <a:lstStyle/>
          <a:p>
            <a:fld id="{FED6F252-E3CB-4B79-A083-67245B86AAAA}"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4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4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5" name="PlaceHolder 4"/>
          <p:cNvSpPr>
            <a:spLocks noGrp="1"/>
          </p:cNvSpPr>
          <p:nvPr>
            <p:ph type="sldNum" idx="1"/>
          </p:nvPr>
        </p:nvSpPr>
        <p:spPr/>
        <p:txBody>
          <a:bodyPr/>
          <a:lstStyle/>
          <a:p>
            <a:fld id="{D4A900D6-5C37-460A-8617-37761EE07870}"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3" name="PlaceHolder 2"/>
          <p:cNvSpPr>
            <a:spLocks noGrp="1"/>
          </p:cNvSpPr>
          <p:nvPr>
            <p:ph type="sldNum" idx="1"/>
          </p:nvPr>
        </p:nvSpPr>
        <p:spPr/>
        <p:txBody>
          <a:bodyPr/>
          <a:lstStyle/>
          <a:p>
            <a:fld id="{874ACE99-A20C-4E5A-8312-79C320548B50}"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n-GB" sz="3200" b="0" strike="noStrike" spc="-1">
              <a:solidFill>
                <a:srgbClr val="000000"/>
              </a:solidFill>
              <a:latin typeface="Arial"/>
            </a:endParaRPr>
          </a:p>
        </p:txBody>
      </p:sp>
      <p:sp>
        <p:nvSpPr>
          <p:cNvPr id="3" name="PlaceHolder 2"/>
          <p:cNvSpPr>
            <a:spLocks noGrp="1"/>
          </p:cNvSpPr>
          <p:nvPr>
            <p:ph type="sldNum" idx="1"/>
          </p:nvPr>
        </p:nvSpPr>
        <p:spPr/>
        <p:txBody>
          <a:bodyPr/>
          <a:lstStyle/>
          <a:p>
            <a:fld id="{D26FBE32-10EC-4B6B-AB37-9A898AB87E0C}"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5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5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5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 name="PlaceHolder 5"/>
          <p:cNvSpPr>
            <a:spLocks noGrp="1"/>
          </p:cNvSpPr>
          <p:nvPr>
            <p:ph type="sldNum" idx="1"/>
          </p:nvPr>
        </p:nvSpPr>
        <p:spPr/>
        <p:txBody>
          <a:bodyPr/>
          <a:lstStyle/>
          <a:p>
            <a:fld id="{2367A6BB-4C6C-42D4-B5F0-7F4013273A1D}"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5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5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5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 name="PlaceHolder 5"/>
          <p:cNvSpPr>
            <a:spLocks noGrp="1"/>
          </p:cNvSpPr>
          <p:nvPr>
            <p:ph type="sldNum" idx="1"/>
          </p:nvPr>
        </p:nvSpPr>
        <p:spPr/>
        <p:txBody>
          <a:bodyPr/>
          <a:lstStyle/>
          <a:p>
            <a:fld id="{B430890C-E5CF-47A0-ADFE-AA320C7A807E}"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en-GB" sz="4400" b="0" strike="noStrike" spc="-1">
              <a:solidFill>
                <a:srgbClr val="000000"/>
              </a:solidFill>
              <a:latin typeface="Arial"/>
            </a:endParaRPr>
          </a:p>
        </p:txBody>
      </p:sp>
      <p:sp>
        <p:nvSpPr>
          <p:cNvPr id="6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spcBef>
                <a:spcPts val="1417"/>
              </a:spcBef>
              <a:buNone/>
            </a:pPr>
            <a:endParaRPr lang="en-GB" sz="3200" b="0" strike="noStrike" spc="-1">
              <a:solidFill>
                <a:srgbClr val="000000"/>
              </a:solidFill>
              <a:latin typeface="Arial"/>
            </a:endParaRPr>
          </a:p>
        </p:txBody>
      </p:sp>
      <p:sp>
        <p:nvSpPr>
          <p:cNvPr id="6" name="PlaceHolder 5"/>
          <p:cNvSpPr>
            <a:spLocks noGrp="1"/>
          </p:cNvSpPr>
          <p:nvPr>
            <p:ph type="sldNum" idx="1"/>
          </p:nvPr>
        </p:nvSpPr>
        <p:spPr/>
        <p:txBody>
          <a:bodyPr/>
          <a:lstStyle/>
          <a:p>
            <a:fld id="{40C071EA-29C2-46C4-B50E-5B28DE237EB8}"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 name="Picture 8"/>
          <p:cNvPicPr/>
          <p:nvPr/>
        </p:nvPicPr>
        <p:blipFill>
          <a:blip r:embed="rId14"/>
          <a:stretch/>
        </p:blipFill>
        <p:spPr>
          <a:xfrm>
            <a:off x="9957240" y="6186960"/>
            <a:ext cx="1787400" cy="398880"/>
          </a:xfrm>
          <a:prstGeom prst="rect">
            <a:avLst/>
          </a:prstGeom>
          <a:ln w="0">
            <a:noFill/>
          </a:ln>
        </p:spPr>
      </p:pic>
      <p:sp>
        <p:nvSpPr>
          <p:cNvPr id="39" name="PlaceHolder 1"/>
          <p:cNvSpPr>
            <a:spLocks noGrp="1"/>
          </p:cNvSpPr>
          <p:nvPr>
            <p:ph type="sldNum" idx="1"/>
          </p:nvPr>
        </p:nvSpPr>
        <p:spPr>
          <a:xfrm>
            <a:off x="483120" y="6242040"/>
            <a:ext cx="664920" cy="288360"/>
          </a:xfrm>
          <a:prstGeom prst="rect">
            <a:avLst/>
          </a:prstGeom>
          <a:noFill/>
          <a:ln w="0">
            <a:noFill/>
          </a:ln>
        </p:spPr>
        <p:txBody>
          <a:bodyPr lIns="0" tIns="0" rIns="0" bIns="0" anchor="b">
            <a:noAutofit/>
          </a:bodyPr>
          <a:lstStyle>
            <a:lvl1pPr indent="0">
              <a:lnSpc>
                <a:spcPct val="100000"/>
              </a:lnSpc>
              <a:buNone/>
              <a:tabLst>
                <a:tab pos="0" algn="l"/>
              </a:tabLst>
              <a:defRPr lang="en-US" sz="1200" b="1" strike="noStrike" spc="-1">
                <a:solidFill>
                  <a:srgbClr val="000000"/>
                </a:solidFill>
                <a:latin typeface="Museo Sans 900"/>
                <a:ea typeface="DejaVu Sans"/>
              </a:defRPr>
            </a:lvl1pPr>
          </a:lstStyle>
          <a:p>
            <a:pPr indent="0">
              <a:lnSpc>
                <a:spcPct val="100000"/>
              </a:lnSpc>
              <a:buNone/>
              <a:tabLst>
                <a:tab pos="0" algn="l"/>
              </a:tabLst>
            </a:pPr>
            <a:fld id="{BAE58FD8-271F-4836-AEDE-694891847AA6}" type="slidenum">
              <a:rPr lang="en-US" sz="1200" b="1" strike="noStrike" spc="-1">
                <a:solidFill>
                  <a:srgbClr val="000000"/>
                </a:solidFill>
                <a:latin typeface="Museo Sans 900"/>
                <a:ea typeface="DejaVu Sans"/>
              </a:rPr>
              <a:t>‹#›</a:t>
            </a:fld>
            <a:endParaRPr lang="en-GB" sz="1200" b="0" strike="noStrike" spc="-1">
              <a:solidFill>
                <a:srgbClr val="000000"/>
              </a:solidFill>
              <a:latin typeface="Times New Roman"/>
            </a:endParaRPr>
          </a:p>
        </p:txBody>
      </p:sp>
      <p:sp>
        <p:nvSpPr>
          <p:cNvPr id="40"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en-GB" sz="4400" b="0" strike="noStrike" spc="-1">
                <a:solidFill>
                  <a:srgbClr val="000000"/>
                </a:solidFill>
                <a:latin typeface="Arial"/>
              </a:rPr>
              <a:t>Click to edit the title text format</a:t>
            </a:r>
          </a:p>
        </p:txBody>
      </p:sp>
      <p:sp>
        <p:nvSpPr>
          <p:cNvPr id="41"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8" name="Picture 4"/>
          <p:cNvPicPr/>
          <p:nvPr/>
        </p:nvPicPr>
        <p:blipFill>
          <a:blip r:embed="rId14"/>
          <a:stretch/>
        </p:blipFill>
        <p:spPr>
          <a:xfrm>
            <a:off x="397800" y="5056920"/>
            <a:ext cx="2648880" cy="593280"/>
          </a:xfrm>
          <a:prstGeom prst="rect">
            <a:avLst/>
          </a:prstGeom>
          <a:ln w="0">
            <a:noFill/>
          </a:ln>
        </p:spPr>
      </p:pic>
      <p:pic>
        <p:nvPicPr>
          <p:cNvPr id="79" name="Picture 6"/>
          <p:cNvPicPr/>
          <p:nvPr/>
        </p:nvPicPr>
        <p:blipFill>
          <a:blip r:embed="rId15"/>
          <a:stretch/>
        </p:blipFill>
        <p:spPr>
          <a:xfrm>
            <a:off x="5029200" y="2362320"/>
            <a:ext cx="2127240" cy="2127240"/>
          </a:xfrm>
          <a:prstGeom prst="rect">
            <a:avLst/>
          </a:prstGeom>
          <a:ln w="0">
            <a:noFill/>
          </a:ln>
        </p:spPr>
      </p:pic>
      <p:sp>
        <p:nvSpPr>
          <p:cNvPr id="8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en-GB" sz="4400" b="0" strike="noStrike" spc="-1">
                <a:solidFill>
                  <a:srgbClr val="000000"/>
                </a:solidFill>
                <a:latin typeface="Arial"/>
              </a:rPr>
              <a:t>Click to edit the title text format</a:t>
            </a:r>
          </a:p>
        </p:txBody>
      </p:sp>
      <p:sp>
        <p:nvSpPr>
          <p:cNvPr id="81"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GB" sz="2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GB" sz="2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GB"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GB"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GB"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5">
            <a:extLst>
              <a:ext uri="{C183D7F6-B498-43B3-948B-1728B52AA6E4}">
                <adec:decorative xmlns:adec="http://schemas.microsoft.com/office/drawing/2017/decorative" val="1"/>
              </a:ext>
            </a:extLst>
          </p:cNvPr>
          <p:cNvPicPr/>
          <p:nvPr/>
        </p:nvPicPr>
        <p:blipFill>
          <a:blip r:embed="rId3"/>
          <a:stretch/>
        </p:blipFill>
        <p:spPr>
          <a:xfrm>
            <a:off x="6923150" y="1159510"/>
            <a:ext cx="4821480" cy="4809600"/>
          </a:xfrm>
          <a:prstGeom prst="rect">
            <a:avLst/>
          </a:prstGeom>
          <a:ln w="0">
            <a:noFill/>
          </a:ln>
        </p:spPr>
      </p:pic>
      <p:sp>
        <p:nvSpPr>
          <p:cNvPr id="126" name="PlaceHolder 2" descr="Subtitle&#10;&#10;Slideshow for Educators "/>
          <p:cNvSpPr>
            <a:spLocks noGrp="1"/>
          </p:cNvSpPr>
          <p:nvPr>
            <p:ph/>
          </p:nvPr>
        </p:nvSpPr>
        <p:spPr>
          <a:xfrm>
            <a:off x="479520" y="5250960"/>
            <a:ext cx="5148000" cy="1267200"/>
          </a:xfrm>
          <a:prstGeom prst="rect">
            <a:avLst/>
          </a:prstGeom>
          <a:noFill/>
          <a:ln w="0">
            <a:noFill/>
          </a:ln>
        </p:spPr>
        <p:txBody>
          <a:bodyPr lIns="90000" tIns="45000" rIns="90000" bIns="45000" anchor="t">
            <a:noAutofit/>
          </a:bodyPr>
          <a:lstStyle/>
          <a:p>
            <a:pPr marL="228600" indent="-228600">
              <a:lnSpc>
                <a:spcPct val="90000"/>
              </a:lnSpc>
              <a:spcBef>
                <a:spcPts val="1001"/>
              </a:spcBef>
              <a:buClr>
                <a:srgbClr val="000000"/>
              </a:buClr>
              <a:buFont typeface="Arial"/>
              <a:buChar char="•"/>
            </a:pPr>
            <a:r>
              <a:rPr lang="en-US" sz="2800" b="0" strike="noStrike" spc="-1" dirty="0">
                <a:solidFill>
                  <a:srgbClr val="000000"/>
                </a:solidFill>
                <a:latin typeface="Arial"/>
                <a:ea typeface="DejaVu Sans"/>
              </a:rPr>
              <a:t>Slideshow for Educators</a:t>
            </a:r>
            <a:endParaRPr lang="en-GB" sz="2800" b="0" strike="noStrike" spc="-1" dirty="0">
              <a:solidFill>
                <a:srgbClr val="000000"/>
              </a:solidFill>
              <a:latin typeface="Arial"/>
            </a:endParaRPr>
          </a:p>
          <a:p>
            <a:pPr marL="228600" indent="0">
              <a:lnSpc>
                <a:spcPct val="90000"/>
              </a:lnSpc>
              <a:spcBef>
                <a:spcPts val="1001"/>
              </a:spcBef>
              <a:buNone/>
              <a:tabLst>
                <a:tab pos="0" algn="l"/>
              </a:tabLst>
            </a:pPr>
            <a:endParaRPr lang="en-GB" sz="2000" b="0" strike="noStrike" spc="-1" dirty="0">
              <a:solidFill>
                <a:srgbClr val="000000"/>
              </a:solidFill>
              <a:latin typeface="Arial"/>
            </a:endParaRPr>
          </a:p>
        </p:txBody>
      </p:sp>
      <p:sp>
        <p:nvSpPr>
          <p:cNvPr id="125" name="PlaceHolder 1" descr="Education unlocks​ opportunities for girls" title="PowerPoint Title"/>
          <p:cNvSpPr>
            <a:spLocks noGrp="1"/>
          </p:cNvSpPr>
          <p:nvPr>
            <p:ph type="title"/>
          </p:nvPr>
        </p:nvSpPr>
        <p:spPr>
          <a:xfrm>
            <a:off x="416520" y="2301480"/>
            <a:ext cx="6971040" cy="1649160"/>
          </a:xfrm>
          <a:prstGeom prst="rect">
            <a:avLst/>
          </a:prstGeom>
          <a:noFill/>
          <a:ln w="0">
            <a:noFill/>
          </a:ln>
        </p:spPr>
        <p:txBody>
          <a:bodyPr lIns="90000" tIns="45000" rIns="90000" bIns="45000" anchor="b">
            <a:noAutofit/>
          </a:bodyPr>
          <a:lstStyle/>
          <a:p>
            <a:pPr indent="0">
              <a:lnSpc>
                <a:spcPct val="90000"/>
              </a:lnSpc>
              <a:buNone/>
              <a:tabLst>
                <a:tab pos="0" algn="l"/>
              </a:tabLst>
            </a:pPr>
            <a:r>
              <a:rPr lang="en-US" sz="5400" b="1" strike="noStrike" spc="-202" dirty="0">
                <a:solidFill>
                  <a:schemeClr val="tx2"/>
                </a:solidFill>
                <a:latin typeface="Museo Sans 900"/>
                <a:ea typeface="DejaVu Sans"/>
              </a:rPr>
              <a:t>Education unlocks</a:t>
            </a:r>
            <a:br>
              <a:rPr sz="5400" dirty="0"/>
            </a:br>
            <a:r>
              <a:rPr lang="en-US" sz="5400" b="1" strike="noStrike" spc="-202" dirty="0">
                <a:solidFill>
                  <a:schemeClr val="accent5"/>
                </a:solidFill>
                <a:latin typeface="Museo Sans 900"/>
                <a:ea typeface="DejaVu Sans"/>
              </a:rPr>
              <a:t>opportunities for girls</a:t>
            </a:r>
            <a:endParaRPr lang="en-GB" sz="5400" b="0" strike="noStrike" spc="-1" dirty="0">
              <a:solidFill>
                <a:schemeClr val="accent5"/>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peech bubble 3&#10;&#10;Stereotypes can affect the way people treat others and how they are treated themselves. ">
            <a:extLst>
              <a:ext uri="{FF2B5EF4-FFF2-40B4-BE49-F238E27FC236}">
                <a16:creationId xmlns:a16="http://schemas.microsoft.com/office/drawing/2014/main" id="{682AADD3-9847-3C6C-D681-11424804632A}"/>
              </a:ext>
            </a:extLst>
          </p:cNvPr>
          <p:cNvPicPr>
            <a:picLocks noChangeAspect="1"/>
          </p:cNvPicPr>
          <p:nvPr/>
        </p:nvPicPr>
        <p:blipFill rotWithShape="1">
          <a:blip r:embed="rId3">
            <a:extLst>
              <a:ext uri="{28A0092B-C50C-407E-A947-70E740481C1C}">
                <a14:useLocalDpi xmlns:a14="http://schemas.microsoft.com/office/drawing/2010/main" val="0"/>
              </a:ext>
            </a:extLst>
          </a:blip>
          <a:srcRect t="7061"/>
          <a:stretch/>
        </p:blipFill>
        <p:spPr>
          <a:xfrm>
            <a:off x="3313605" y="3863127"/>
            <a:ext cx="5311470" cy="2667273"/>
          </a:xfrm>
          <a:prstGeom prst="rect">
            <a:avLst/>
          </a:prstGeom>
        </p:spPr>
      </p:pic>
      <p:pic>
        <p:nvPicPr>
          <p:cNvPr id="5" name="Picture 4" descr="Speech bubble 1&#10;&#10;A stereotype is often an incorrect assumption that is based on how people look or behave.">
            <a:extLst>
              <a:ext uri="{FF2B5EF4-FFF2-40B4-BE49-F238E27FC236}">
                <a16:creationId xmlns:a16="http://schemas.microsoft.com/office/drawing/2014/main" id="{72789356-F5DA-B37D-631E-6E3185CC0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520" y="1111507"/>
            <a:ext cx="5311470" cy="2739380"/>
          </a:xfrm>
          <a:prstGeom prst="rect">
            <a:avLst/>
          </a:prstGeom>
        </p:spPr>
      </p:pic>
      <p:sp>
        <p:nvSpPr>
          <p:cNvPr id="3" name="Title 2" descr="Slide title &#10;&#10;What is a stereotype?&#10;&#10;Slide 2 of 2 ">
            <a:extLst>
              <a:ext uri="{FF2B5EF4-FFF2-40B4-BE49-F238E27FC236}">
                <a16:creationId xmlns:a16="http://schemas.microsoft.com/office/drawing/2014/main" id="{AA53B588-7756-9604-6315-3A874E4F4AD4}"/>
              </a:ext>
            </a:extLst>
          </p:cNvPr>
          <p:cNvSpPr>
            <a:spLocks noGrp="1"/>
          </p:cNvSpPr>
          <p:nvPr>
            <p:ph type="title"/>
          </p:nvPr>
        </p:nvSpPr>
        <p:spPr>
          <a:xfrm>
            <a:off x="483120" y="345424"/>
            <a:ext cx="10972440" cy="1144800"/>
          </a:xfrm>
        </p:spPr>
        <p:txBody>
          <a:bodyPr/>
          <a:lstStyle/>
          <a:p>
            <a:r>
              <a:rPr lang="en-US" sz="4400" b="1" strike="noStrike" spc="-1" dirty="0">
                <a:solidFill>
                  <a:srgbClr val="1A70B8"/>
                </a:solidFill>
                <a:latin typeface="Museo Sans 900"/>
                <a:ea typeface="DejaVu Sans"/>
              </a:rPr>
              <a:t>What is a stereotype? (2)</a:t>
            </a:r>
            <a:br>
              <a:rPr lang="en-GB" sz="4400" b="0" strike="noStrike" spc="-1" dirty="0">
                <a:solidFill>
                  <a:srgbClr val="000000"/>
                </a:solidFill>
                <a:latin typeface="Arial"/>
              </a:rPr>
            </a:br>
            <a:endParaRPr lang="en-US" dirty="0"/>
          </a:p>
        </p:txBody>
      </p:sp>
      <p:sp>
        <p:nvSpPr>
          <p:cNvPr id="2" name="PlaceHolder 1" descr="Slide #10"/>
          <p:cNvSpPr>
            <a:spLocks noGrp="1"/>
          </p:cNvSpPr>
          <p:nvPr>
            <p:ph type="sldNum" idx="1"/>
          </p:nvPr>
        </p:nvSpPr>
        <p:spPr/>
        <p:txBody>
          <a:bodyPr/>
          <a:lstStyle/>
          <a:p>
            <a:fld id="{ADC96DD2-0987-4FDD-98E7-7537F89AAE8C}" type="slidenum">
              <a:rPr/>
              <a:t>10</a:t>
            </a:fld>
            <a:endParaRPr dirty="0"/>
          </a:p>
        </p:txBody>
      </p:sp>
      <p:pic>
        <p:nvPicPr>
          <p:cNvPr id="6" name="Picture 5" descr="Speech bubble 2 &#10;&#10;Stereotypes are often based on aspects such as race, gender, age, religion and disability. ">
            <a:extLst>
              <a:ext uri="{FF2B5EF4-FFF2-40B4-BE49-F238E27FC236}">
                <a16:creationId xmlns:a16="http://schemas.microsoft.com/office/drawing/2014/main" id="{3FEA9EC2-4AF7-1B7C-4A88-0232187A7E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9251" y="1258380"/>
            <a:ext cx="5279629" cy="26077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peech bubble 4&#10;&#10;Boys can't wear pink ">
            <a:extLst>
              <a:ext uri="{FF2B5EF4-FFF2-40B4-BE49-F238E27FC236}">
                <a16:creationId xmlns:a16="http://schemas.microsoft.com/office/drawing/2014/main" id="{B287FF64-BC82-EF8F-EA20-B2380C78D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747" y="3834746"/>
            <a:ext cx="3643090" cy="1821545"/>
          </a:xfrm>
          <a:prstGeom prst="rect">
            <a:avLst/>
          </a:prstGeom>
        </p:spPr>
      </p:pic>
      <p:pic>
        <p:nvPicPr>
          <p:cNvPr id="9" name="Picture 8" descr="Speech bubble 3 &#10;&#10;Girls should play with dolls">
            <a:extLst>
              <a:ext uri="{FF2B5EF4-FFF2-40B4-BE49-F238E27FC236}">
                <a16:creationId xmlns:a16="http://schemas.microsoft.com/office/drawing/2014/main" id="{AB817B06-7ED6-2C4F-AD14-D1B25C35A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9235" y="3971784"/>
            <a:ext cx="3842393" cy="1832526"/>
          </a:xfrm>
          <a:prstGeom prst="rect">
            <a:avLst/>
          </a:prstGeom>
        </p:spPr>
      </p:pic>
      <p:pic>
        <p:nvPicPr>
          <p:cNvPr id="7" name="Picture 6" descr="Speech bubble 2 &#10;&#10;Girls can't play football &#10;">
            <a:extLst>
              <a:ext uri="{FF2B5EF4-FFF2-40B4-BE49-F238E27FC236}">
                <a16:creationId xmlns:a16="http://schemas.microsoft.com/office/drawing/2014/main" id="{E87A3CBB-0418-1E73-2BDB-25B90DBEF8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9157" y="1589736"/>
            <a:ext cx="3622625" cy="1821546"/>
          </a:xfrm>
          <a:prstGeom prst="rect">
            <a:avLst/>
          </a:prstGeom>
        </p:spPr>
      </p:pic>
      <p:pic>
        <p:nvPicPr>
          <p:cNvPr id="5" name="Picture 4" descr="Speech bubble 1&#10;&#10;Boys don't cry &#10;">
            <a:extLst>
              <a:ext uri="{FF2B5EF4-FFF2-40B4-BE49-F238E27FC236}">
                <a16:creationId xmlns:a16="http://schemas.microsoft.com/office/drawing/2014/main" id="{6B9C6A74-2AD4-394F-B98C-5C3256A157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3582" y="1506608"/>
            <a:ext cx="3747315" cy="2112123"/>
          </a:xfrm>
          <a:prstGeom prst="rect">
            <a:avLst/>
          </a:prstGeom>
        </p:spPr>
      </p:pic>
      <p:sp>
        <p:nvSpPr>
          <p:cNvPr id="3" name="Title 2" descr="Slide title &#10;&#10;Can you think of any examples (of stereotypes)? ">
            <a:extLst>
              <a:ext uri="{FF2B5EF4-FFF2-40B4-BE49-F238E27FC236}">
                <a16:creationId xmlns:a16="http://schemas.microsoft.com/office/drawing/2014/main" id="{23E3A5A9-AA25-AC31-D190-8C902F33C646}"/>
              </a:ext>
            </a:extLst>
          </p:cNvPr>
          <p:cNvSpPr>
            <a:spLocks noGrp="1"/>
          </p:cNvSpPr>
          <p:nvPr>
            <p:ph type="title"/>
          </p:nvPr>
        </p:nvSpPr>
        <p:spPr>
          <a:xfrm>
            <a:off x="290503" y="361808"/>
            <a:ext cx="10972440" cy="1144800"/>
          </a:xfrm>
        </p:spPr>
        <p:txBody>
          <a:bodyPr/>
          <a:lstStyle/>
          <a:p>
            <a:r>
              <a:rPr lang="en-US" sz="4400" b="1" strike="noStrike" spc="-1" dirty="0">
                <a:solidFill>
                  <a:srgbClr val="E94D18"/>
                </a:solidFill>
                <a:latin typeface="Museo Sans 900"/>
                <a:ea typeface="DejaVu Sans"/>
              </a:rPr>
              <a:t>Can you think of any examples?</a:t>
            </a:r>
            <a:br>
              <a:rPr lang="en-GB" sz="4400" b="0" strike="noStrike" spc="-1" dirty="0">
                <a:solidFill>
                  <a:srgbClr val="000000"/>
                </a:solidFill>
                <a:latin typeface="Arial"/>
              </a:rPr>
            </a:br>
            <a:endParaRPr lang="en-US" dirty="0"/>
          </a:p>
        </p:txBody>
      </p:sp>
      <p:sp>
        <p:nvSpPr>
          <p:cNvPr id="2" name="PlaceHolder 1" descr="Slide #11"/>
          <p:cNvSpPr>
            <a:spLocks noGrp="1"/>
          </p:cNvSpPr>
          <p:nvPr>
            <p:ph type="sldNum" idx="1"/>
          </p:nvPr>
        </p:nvSpPr>
        <p:spPr/>
        <p:txBody>
          <a:bodyPr/>
          <a:lstStyle/>
          <a:p>
            <a:fld id="{F1DBC3EF-F941-4B99-B196-C3D42381D03B}" type="slidenum">
              <a:rPr/>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 &#10;&#10;An example chart that demonstrates how learners should divide their sheet of paper into three columns for the activity. Each column has a title. &#10;Column 1: Female &#10;Column 2: Any gender&#10;Column 3: Male ">
            <a:extLst>
              <a:ext uri="{FF2B5EF4-FFF2-40B4-BE49-F238E27FC236}">
                <a16:creationId xmlns:a16="http://schemas.microsoft.com/office/drawing/2014/main" id="{2D40167C-333D-9F81-4150-ED9D3835CD9C}"/>
              </a:ext>
            </a:extLst>
          </p:cNvPr>
          <p:cNvPicPr>
            <a:picLocks noChangeAspect="1"/>
          </p:cNvPicPr>
          <p:nvPr/>
        </p:nvPicPr>
        <p:blipFill rotWithShape="1">
          <a:blip r:embed="rId3">
            <a:extLst>
              <a:ext uri="{28A0092B-C50C-407E-A947-70E740481C1C}">
                <a14:useLocalDpi xmlns:a14="http://schemas.microsoft.com/office/drawing/2010/main" val="0"/>
              </a:ext>
            </a:extLst>
          </a:blip>
          <a:srcRect l="1943" t="3314" r="371" b="2289"/>
          <a:stretch/>
        </p:blipFill>
        <p:spPr>
          <a:xfrm>
            <a:off x="516081" y="327600"/>
            <a:ext cx="11159837" cy="5848211"/>
          </a:xfrm>
          <a:prstGeom prst="rect">
            <a:avLst/>
          </a:prstGeom>
        </p:spPr>
      </p:pic>
      <p:sp>
        <p:nvSpPr>
          <p:cNvPr id="3" name="Title 2" descr="Slide title &#10;&#10;Gender Activity ">
            <a:extLst>
              <a:ext uri="{FF2B5EF4-FFF2-40B4-BE49-F238E27FC236}">
                <a16:creationId xmlns:a16="http://schemas.microsoft.com/office/drawing/2014/main" id="{734D6F12-49D7-849D-1999-D5B994841FDC}"/>
              </a:ext>
            </a:extLst>
          </p:cNvPr>
          <p:cNvSpPr>
            <a:spLocks noGrp="1"/>
          </p:cNvSpPr>
          <p:nvPr>
            <p:ph type="title"/>
          </p:nvPr>
        </p:nvSpPr>
        <p:spPr>
          <a:xfrm>
            <a:off x="184680" y="-1329660"/>
            <a:ext cx="10972440" cy="1144800"/>
          </a:xfrm>
        </p:spPr>
        <p:txBody>
          <a:bodyPr/>
          <a:lstStyle/>
          <a:p>
            <a:r>
              <a:rPr lang="en-US" dirty="0"/>
              <a:t>Gender activity</a:t>
            </a:r>
          </a:p>
        </p:txBody>
      </p:sp>
      <p:sp>
        <p:nvSpPr>
          <p:cNvPr id="2" name="PlaceHolder 1" descr="Silde #12"/>
          <p:cNvSpPr>
            <a:spLocks noGrp="1"/>
          </p:cNvSpPr>
          <p:nvPr>
            <p:ph type="sldNum" idx="1"/>
          </p:nvPr>
        </p:nvSpPr>
        <p:spPr/>
        <p:txBody>
          <a:bodyPr/>
          <a:lstStyle/>
          <a:p>
            <a:fld id="{2DA716FB-61E2-4B54-B4EF-EAC0DA91902C}" type="slidenum">
              <a:r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peech bubble 4&#10;&#10;Do you think people in different countries or communities would have different ideas?">
            <a:extLst>
              <a:ext uri="{FF2B5EF4-FFF2-40B4-BE49-F238E27FC236}">
                <a16:creationId xmlns:a16="http://schemas.microsoft.com/office/drawing/2014/main" id="{24AE996C-80EF-7234-A346-B3FC2AB28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2032" y="2514131"/>
            <a:ext cx="4583476" cy="1787746"/>
          </a:xfrm>
          <a:prstGeom prst="rect">
            <a:avLst/>
          </a:prstGeom>
        </p:spPr>
      </p:pic>
      <p:pic>
        <p:nvPicPr>
          <p:cNvPr id="7" name="Picture 6" descr="Speech bubble 3&#10;&#10;Do you think the views of society might have changed since your grandparents were children?&#10;">
            <a:extLst>
              <a:ext uri="{FF2B5EF4-FFF2-40B4-BE49-F238E27FC236}">
                <a16:creationId xmlns:a16="http://schemas.microsoft.com/office/drawing/2014/main" id="{BF43D465-8886-90A2-375F-396FA57A9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580" y="2831769"/>
            <a:ext cx="4846310" cy="2087936"/>
          </a:xfrm>
          <a:prstGeom prst="rect">
            <a:avLst/>
          </a:prstGeom>
        </p:spPr>
      </p:pic>
      <p:pic>
        <p:nvPicPr>
          <p:cNvPr id="9" name="Picture 8" descr="Speech bubble 2 &#10;&#10;Where did your ideas come from?&#10;">
            <a:extLst>
              <a:ext uri="{FF2B5EF4-FFF2-40B4-BE49-F238E27FC236}">
                <a16:creationId xmlns:a16="http://schemas.microsoft.com/office/drawing/2014/main" id="{D2E2651F-9233-3127-6985-A3A20F3A8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7751" y="630255"/>
            <a:ext cx="3912186" cy="1709008"/>
          </a:xfrm>
          <a:prstGeom prst="rect">
            <a:avLst/>
          </a:prstGeom>
        </p:spPr>
      </p:pic>
      <p:pic>
        <p:nvPicPr>
          <p:cNvPr id="13" name="Picture 12" descr="Speech bubble 5&#10;&#10;How do you think people’s ideas might change in the future? ">
            <a:extLst>
              <a:ext uri="{FF2B5EF4-FFF2-40B4-BE49-F238E27FC236}">
                <a16:creationId xmlns:a16="http://schemas.microsoft.com/office/drawing/2014/main" id="{E38A9175-F925-899E-078F-04AA93AC77C2}"/>
              </a:ext>
            </a:extLst>
          </p:cNvPr>
          <p:cNvPicPr>
            <a:picLocks noChangeAspect="1"/>
          </p:cNvPicPr>
          <p:nvPr/>
        </p:nvPicPr>
        <p:blipFill rotWithShape="1">
          <a:blip r:embed="rId6">
            <a:extLst>
              <a:ext uri="{28A0092B-C50C-407E-A947-70E740481C1C}">
                <a14:useLocalDpi xmlns:a14="http://schemas.microsoft.com/office/drawing/2010/main" val="0"/>
              </a:ext>
            </a:extLst>
          </a:blip>
          <a:srcRect l="1788" t="7897"/>
          <a:stretch/>
        </p:blipFill>
        <p:spPr>
          <a:xfrm>
            <a:off x="4530436" y="4742654"/>
            <a:ext cx="4073528" cy="1787746"/>
          </a:xfrm>
          <a:prstGeom prst="rect">
            <a:avLst/>
          </a:prstGeom>
        </p:spPr>
      </p:pic>
      <p:pic>
        <p:nvPicPr>
          <p:cNvPr id="5" name="Picture 4" descr="Speech bubble 1 &#10;&#10;How did you make decisions as a group?">
            <a:extLst>
              <a:ext uri="{FF2B5EF4-FFF2-40B4-BE49-F238E27FC236}">
                <a16:creationId xmlns:a16="http://schemas.microsoft.com/office/drawing/2014/main" id="{65410576-12E4-73BD-E7D1-FEC7B8B827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8040" y="972674"/>
            <a:ext cx="4109760" cy="1787746"/>
          </a:xfrm>
          <a:prstGeom prst="rect">
            <a:avLst/>
          </a:prstGeom>
        </p:spPr>
      </p:pic>
      <p:sp>
        <p:nvSpPr>
          <p:cNvPr id="3" name="Title 2" descr="Slide title &#10;&#10;Discussion time ">
            <a:extLst>
              <a:ext uri="{FF2B5EF4-FFF2-40B4-BE49-F238E27FC236}">
                <a16:creationId xmlns:a16="http://schemas.microsoft.com/office/drawing/2014/main" id="{3A453D62-9375-9C81-77DD-46478612B757}"/>
              </a:ext>
            </a:extLst>
          </p:cNvPr>
          <p:cNvSpPr>
            <a:spLocks noGrp="1"/>
          </p:cNvSpPr>
          <p:nvPr>
            <p:ph type="title"/>
          </p:nvPr>
        </p:nvSpPr>
        <p:spPr>
          <a:xfrm>
            <a:off x="483120" y="323029"/>
            <a:ext cx="10972440" cy="1144800"/>
          </a:xfrm>
        </p:spPr>
        <p:txBody>
          <a:bodyPr/>
          <a:lstStyle/>
          <a:p>
            <a:r>
              <a:rPr lang="en-US" sz="4400" b="1" strike="noStrike" spc="-1" dirty="0">
                <a:solidFill>
                  <a:srgbClr val="38AA34"/>
                </a:solidFill>
                <a:latin typeface="Museo Sans 900"/>
                <a:ea typeface="DejaVu Sans"/>
              </a:rPr>
              <a:t>Discussion time</a:t>
            </a:r>
            <a:br>
              <a:rPr lang="en-GB" sz="4400" b="0" strike="noStrike" spc="-1" dirty="0">
                <a:solidFill>
                  <a:srgbClr val="000000"/>
                </a:solidFill>
                <a:latin typeface="Arial"/>
              </a:rPr>
            </a:br>
            <a:endParaRPr lang="en-US" dirty="0"/>
          </a:p>
        </p:txBody>
      </p:sp>
      <p:sp>
        <p:nvSpPr>
          <p:cNvPr id="2" name="PlaceHolder 1" descr="Slide #13"/>
          <p:cNvSpPr>
            <a:spLocks noGrp="1"/>
          </p:cNvSpPr>
          <p:nvPr>
            <p:ph type="sldNum" idx="1"/>
          </p:nvPr>
        </p:nvSpPr>
        <p:spPr/>
        <p:txBody>
          <a:bodyPr/>
          <a:lstStyle/>
          <a:p>
            <a:fld id="{9FC64B83-3A3B-4282-8794-D648A0468B7B}" type="slidenum">
              <a:r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5A903C-ED25-BDB2-456F-43BA3F1E7CB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267" t="5778" r="7069" b="3080"/>
          <a:stretch/>
        </p:blipFill>
        <p:spPr>
          <a:xfrm>
            <a:off x="7085440" y="1593491"/>
            <a:ext cx="4496480" cy="3818618"/>
          </a:xfrm>
          <a:prstGeom prst="rect">
            <a:avLst/>
          </a:prstGeom>
        </p:spPr>
      </p:pic>
      <p:pic>
        <p:nvPicPr>
          <p:cNvPr id="4" name="Picture 3" descr="Speech bubble &#10;&#10;Gender inequality is when people aren’t treated equally or fairly because of their gender or sex. ">
            <a:extLst>
              <a:ext uri="{FF2B5EF4-FFF2-40B4-BE49-F238E27FC236}">
                <a16:creationId xmlns:a16="http://schemas.microsoft.com/office/drawing/2014/main" id="{77D75488-9537-87E4-9966-33828231B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120" y="1915084"/>
            <a:ext cx="6113247" cy="3175432"/>
          </a:xfrm>
          <a:prstGeom prst="rect">
            <a:avLst/>
          </a:prstGeom>
        </p:spPr>
      </p:pic>
      <p:sp>
        <p:nvSpPr>
          <p:cNvPr id="7" name="Title 6" descr="Slide title &#10;&#10;What is gender inequality?">
            <a:extLst>
              <a:ext uri="{FF2B5EF4-FFF2-40B4-BE49-F238E27FC236}">
                <a16:creationId xmlns:a16="http://schemas.microsoft.com/office/drawing/2014/main" id="{F6A86A18-6218-6785-0985-EFB02A56C85F}"/>
              </a:ext>
            </a:extLst>
          </p:cNvPr>
          <p:cNvSpPr>
            <a:spLocks noGrp="1"/>
          </p:cNvSpPr>
          <p:nvPr>
            <p:ph type="title"/>
          </p:nvPr>
        </p:nvSpPr>
        <p:spPr/>
        <p:txBody>
          <a:bodyPr/>
          <a:lstStyle/>
          <a:p>
            <a:r>
              <a:rPr lang="en-US" b="1" spc="-1" dirty="0">
                <a:solidFill>
                  <a:srgbClr val="1A70B8"/>
                </a:solidFill>
                <a:latin typeface="Museo Sans 900"/>
              </a:rPr>
              <a:t>What is gender inequality?</a:t>
            </a:r>
            <a:endParaRPr lang="en-US" dirty="0"/>
          </a:p>
        </p:txBody>
      </p:sp>
      <p:sp>
        <p:nvSpPr>
          <p:cNvPr id="2" name="PlaceHolder 1" descr="Slide #14"/>
          <p:cNvSpPr>
            <a:spLocks noGrp="1"/>
          </p:cNvSpPr>
          <p:nvPr>
            <p:ph type="sldNum" idx="1"/>
          </p:nvPr>
        </p:nvSpPr>
        <p:spPr/>
        <p:txBody>
          <a:bodyPr/>
          <a:lstStyle/>
          <a:p>
            <a:fld id="{567EEB98-50E1-4A1B-BEFA-F66F0C01FD3C}" type="slidenum">
              <a:r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ext graphic 5 &#10;&#10;Just 9 of the CEOs in the 100 top companies in the world are women ">
            <a:extLst>
              <a:ext uri="{FF2B5EF4-FFF2-40B4-BE49-F238E27FC236}">
                <a16:creationId xmlns:a16="http://schemas.microsoft.com/office/drawing/2014/main" id="{693B0137-B779-DD96-3C0F-492987ABE34F}"/>
              </a:ext>
            </a:extLst>
          </p:cNvPr>
          <p:cNvPicPr>
            <a:picLocks noChangeAspect="1"/>
          </p:cNvPicPr>
          <p:nvPr/>
        </p:nvPicPr>
        <p:blipFill rotWithShape="1">
          <a:blip r:embed="rId3">
            <a:extLst>
              <a:ext uri="{28A0092B-C50C-407E-A947-70E740481C1C}">
                <a14:useLocalDpi xmlns:a14="http://schemas.microsoft.com/office/drawing/2010/main" val="0"/>
              </a:ext>
            </a:extLst>
          </a:blip>
          <a:srcRect l="1727" t="666"/>
          <a:stretch/>
        </p:blipFill>
        <p:spPr>
          <a:xfrm>
            <a:off x="8014320" y="3530754"/>
            <a:ext cx="3966665" cy="2369229"/>
          </a:xfrm>
          <a:prstGeom prst="rect">
            <a:avLst/>
          </a:prstGeom>
        </p:spPr>
      </p:pic>
      <p:pic>
        <p:nvPicPr>
          <p:cNvPr id="11" name="Picture 10" descr="Text graphic 4&#10;&#10;Women in Africa are 25% less likely than men to use the Internet. ">
            <a:extLst>
              <a:ext uri="{FF2B5EF4-FFF2-40B4-BE49-F238E27FC236}">
                <a16:creationId xmlns:a16="http://schemas.microsoft.com/office/drawing/2014/main" id="{C9C78F35-2A0B-5AB0-D624-3D428A322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8720" y="3460169"/>
            <a:ext cx="3765600" cy="2510400"/>
          </a:xfrm>
          <a:prstGeom prst="rect">
            <a:avLst/>
          </a:prstGeom>
        </p:spPr>
      </p:pic>
      <p:pic>
        <p:nvPicPr>
          <p:cNvPr id="9" name="Picture 8" descr="Text graphic 3&#10;&#10;1 in 5 girls and young women in the UK say gender stereotypes hold them back at school.">
            <a:extLst>
              <a:ext uri="{FF2B5EF4-FFF2-40B4-BE49-F238E27FC236}">
                <a16:creationId xmlns:a16="http://schemas.microsoft.com/office/drawing/2014/main" id="{14329026-B869-6D48-EB6C-392A9B8B6849}"/>
              </a:ext>
            </a:extLst>
          </p:cNvPr>
          <p:cNvPicPr>
            <a:picLocks noChangeAspect="1"/>
          </p:cNvPicPr>
          <p:nvPr/>
        </p:nvPicPr>
        <p:blipFill rotWithShape="1">
          <a:blip r:embed="rId5">
            <a:extLst>
              <a:ext uri="{28A0092B-C50C-407E-A947-70E740481C1C}">
                <a14:useLocalDpi xmlns:a14="http://schemas.microsoft.com/office/drawing/2010/main" val="0"/>
              </a:ext>
            </a:extLst>
          </a:blip>
          <a:srcRect l="-44"/>
          <a:stretch/>
        </p:blipFill>
        <p:spPr>
          <a:xfrm>
            <a:off x="483120" y="3481409"/>
            <a:ext cx="3765600" cy="2570029"/>
          </a:xfrm>
          <a:prstGeom prst="rect">
            <a:avLst/>
          </a:prstGeom>
        </p:spPr>
      </p:pic>
      <p:pic>
        <p:nvPicPr>
          <p:cNvPr id="7" name="Picture 6" descr="Text graphic 2 &#10;&#10;29% of people working in science, technology, engineering and mathematics in the UK are women.">
            <a:extLst>
              <a:ext uri="{FF2B5EF4-FFF2-40B4-BE49-F238E27FC236}">
                <a16:creationId xmlns:a16="http://schemas.microsoft.com/office/drawing/2014/main" id="{0705AF5F-BCB7-F6EF-99E9-5ABD8DEBD9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3849" y="1206235"/>
            <a:ext cx="5649726" cy="2238965"/>
          </a:xfrm>
          <a:prstGeom prst="rect">
            <a:avLst/>
          </a:prstGeom>
        </p:spPr>
      </p:pic>
      <p:pic>
        <p:nvPicPr>
          <p:cNvPr id="5" name="Picture 4" descr="Text graphic 1&#10;&#10;Only 3% of technology graduates globally are women.">
            <a:extLst>
              <a:ext uri="{FF2B5EF4-FFF2-40B4-BE49-F238E27FC236}">
                <a16:creationId xmlns:a16="http://schemas.microsoft.com/office/drawing/2014/main" id="{E080FD39-4FA3-EB13-62FF-07D59FD61E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8425" y="1353579"/>
            <a:ext cx="3981420" cy="2075421"/>
          </a:xfrm>
          <a:prstGeom prst="rect">
            <a:avLst/>
          </a:prstGeom>
        </p:spPr>
      </p:pic>
      <p:sp>
        <p:nvSpPr>
          <p:cNvPr id="3" name="Title 2" descr="Slide title &#10;&#10;Thinking about gender inequality">
            <a:extLst>
              <a:ext uri="{FF2B5EF4-FFF2-40B4-BE49-F238E27FC236}">
                <a16:creationId xmlns:a16="http://schemas.microsoft.com/office/drawing/2014/main" id="{B3B764D8-DA52-6B0D-703D-47C8720973BC}"/>
              </a:ext>
            </a:extLst>
          </p:cNvPr>
          <p:cNvSpPr>
            <a:spLocks noGrp="1"/>
          </p:cNvSpPr>
          <p:nvPr>
            <p:ph type="title"/>
          </p:nvPr>
        </p:nvSpPr>
        <p:spPr>
          <a:xfrm>
            <a:off x="411840" y="289800"/>
            <a:ext cx="10972440" cy="1144800"/>
          </a:xfrm>
        </p:spPr>
        <p:txBody>
          <a:bodyPr/>
          <a:lstStyle/>
          <a:p>
            <a:r>
              <a:rPr lang="en-US" sz="4400" b="1" strike="noStrike" spc="-1" dirty="0">
                <a:solidFill>
                  <a:srgbClr val="E94D18"/>
                </a:solidFill>
                <a:latin typeface="Museo Sans 900"/>
                <a:ea typeface="DejaVu Sans"/>
              </a:rPr>
              <a:t>Thinking about gender inequality</a:t>
            </a:r>
            <a:br>
              <a:rPr lang="en-GB" sz="4400" b="0" strike="noStrike" spc="-1" dirty="0">
                <a:solidFill>
                  <a:srgbClr val="000000"/>
                </a:solidFill>
                <a:latin typeface="Arial"/>
              </a:rPr>
            </a:br>
            <a:endParaRPr lang="en-US" dirty="0"/>
          </a:p>
        </p:txBody>
      </p:sp>
      <p:sp>
        <p:nvSpPr>
          <p:cNvPr id="2" name="PlaceHolder 1" descr="Slide #15"/>
          <p:cNvSpPr>
            <a:spLocks noGrp="1"/>
          </p:cNvSpPr>
          <p:nvPr>
            <p:ph type="sldNum" idx="1"/>
          </p:nvPr>
        </p:nvSpPr>
        <p:spPr/>
        <p:txBody>
          <a:bodyPr/>
          <a:lstStyle/>
          <a:p>
            <a:fld id="{38E094E1-2C71-4DE3-AD0E-E59154C649CC}" type="slidenum">
              <a:r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Picture 351" descr="Photo &#10;&#10;Three teenage girls looking at a laptop screen and working together. The girls in the photograph are part of Theirworld's Skills for the Future programme in Tanzania. "/>
          <p:cNvPicPr/>
          <p:nvPr/>
        </p:nvPicPr>
        <p:blipFill>
          <a:blip r:embed="rId3"/>
          <a:srcRect t="6685" b="13039"/>
          <a:stretch/>
        </p:blipFill>
        <p:spPr>
          <a:xfrm>
            <a:off x="1955880" y="1100160"/>
            <a:ext cx="8277120" cy="4981680"/>
          </a:xfrm>
          <a:prstGeom prst="rect">
            <a:avLst/>
          </a:prstGeom>
        </p:spPr>
      </p:pic>
      <p:sp>
        <p:nvSpPr>
          <p:cNvPr id="3" name="Title 2" descr="Slide title &#10;&#10;Skills for the future ">
            <a:extLst>
              <a:ext uri="{FF2B5EF4-FFF2-40B4-BE49-F238E27FC236}">
                <a16:creationId xmlns:a16="http://schemas.microsoft.com/office/drawing/2014/main" id="{E0492823-E5F0-C11C-4417-A891B6964FD2}"/>
              </a:ext>
            </a:extLst>
          </p:cNvPr>
          <p:cNvSpPr>
            <a:spLocks noGrp="1"/>
          </p:cNvSpPr>
          <p:nvPr>
            <p:ph type="title"/>
          </p:nvPr>
        </p:nvSpPr>
        <p:spPr>
          <a:xfrm>
            <a:off x="483120" y="203760"/>
            <a:ext cx="10972440" cy="1144800"/>
          </a:xfrm>
        </p:spPr>
        <p:txBody>
          <a:bodyPr/>
          <a:lstStyle/>
          <a:p>
            <a:r>
              <a:rPr lang="en-US" sz="4400" b="1" strike="noStrike" spc="-1" dirty="0">
                <a:solidFill>
                  <a:srgbClr val="C9211E"/>
                </a:solidFill>
                <a:latin typeface="Museo Sans 900"/>
                <a:ea typeface="DejaVu Sans"/>
              </a:rPr>
              <a:t>Skills for the future</a:t>
            </a:r>
            <a:br>
              <a:rPr lang="en-GB" sz="4400" b="0" strike="noStrike" spc="-1" dirty="0">
                <a:solidFill>
                  <a:srgbClr val="000000"/>
                </a:solidFill>
                <a:latin typeface="Arial"/>
              </a:rPr>
            </a:br>
            <a:endParaRPr lang="en-US" dirty="0"/>
          </a:p>
        </p:txBody>
      </p:sp>
      <p:sp>
        <p:nvSpPr>
          <p:cNvPr id="2" name="PlaceHolder 1" descr="Slide #16 "/>
          <p:cNvSpPr>
            <a:spLocks noGrp="1"/>
          </p:cNvSpPr>
          <p:nvPr>
            <p:ph type="sldNum" idx="1"/>
          </p:nvPr>
        </p:nvSpPr>
        <p:spPr/>
        <p:txBody>
          <a:bodyPr/>
          <a:lstStyle/>
          <a:p>
            <a:fld id="{06F3ED2C-283B-435E-8430-F83A29D59484}" type="slidenum">
              <a:rPr/>
              <a:t>16</a:t>
            </a:fld>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peech bubble 6&#10;&#10;Right to treated fairly ">
            <a:extLst>
              <a:ext uri="{FF2B5EF4-FFF2-40B4-BE49-F238E27FC236}">
                <a16:creationId xmlns:a16="http://schemas.microsoft.com/office/drawing/2014/main" id="{4F854729-9B1A-F70E-9622-2E4C0EE49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758" y="3841940"/>
            <a:ext cx="3178522" cy="1747258"/>
          </a:xfrm>
          <a:prstGeom prst="rect">
            <a:avLst/>
          </a:prstGeom>
        </p:spPr>
      </p:pic>
      <p:pic>
        <p:nvPicPr>
          <p:cNvPr id="13" name="Picture 12" descr="Speech bubble 4&#10;&#10;Right to chose and share their own opinions ">
            <a:extLst>
              <a:ext uri="{FF2B5EF4-FFF2-40B4-BE49-F238E27FC236}">
                <a16:creationId xmlns:a16="http://schemas.microsoft.com/office/drawing/2014/main" id="{BEBD5112-8F09-66ED-47EB-372C7C1EB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2644" y="3820105"/>
            <a:ext cx="3873938" cy="2116318"/>
          </a:xfrm>
          <a:prstGeom prst="rect">
            <a:avLst/>
          </a:prstGeom>
        </p:spPr>
      </p:pic>
      <p:pic>
        <p:nvPicPr>
          <p:cNvPr id="11" name="Picture 10" descr="Speech bubble 4&#10;&#10;Right to rest, relax and play">
            <a:extLst>
              <a:ext uri="{FF2B5EF4-FFF2-40B4-BE49-F238E27FC236}">
                <a16:creationId xmlns:a16="http://schemas.microsoft.com/office/drawing/2014/main" id="{FCE8266C-9142-53FC-E07E-A2ADBAA6E9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720" y="4208205"/>
            <a:ext cx="3183683" cy="1600835"/>
          </a:xfrm>
          <a:prstGeom prst="rect">
            <a:avLst/>
          </a:prstGeom>
        </p:spPr>
      </p:pic>
      <p:pic>
        <p:nvPicPr>
          <p:cNvPr id="9" name="Picture 8" descr="Speech bubble 3 &#10;&#10;Right to education ">
            <a:extLst>
              <a:ext uri="{FF2B5EF4-FFF2-40B4-BE49-F238E27FC236}">
                <a16:creationId xmlns:a16="http://schemas.microsoft.com/office/drawing/2014/main" id="{6C1DD9D3-D3DD-2516-3DDE-1E099A04F3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4505" y="1889448"/>
            <a:ext cx="2686319" cy="1764735"/>
          </a:xfrm>
          <a:prstGeom prst="rect">
            <a:avLst/>
          </a:prstGeom>
        </p:spPr>
      </p:pic>
      <p:pic>
        <p:nvPicPr>
          <p:cNvPr id="7" name="Picture 6" descr="Speech bubble 2&#10;&#10;Right to food and clean water ">
            <a:extLst>
              <a:ext uri="{FF2B5EF4-FFF2-40B4-BE49-F238E27FC236}">
                <a16:creationId xmlns:a16="http://schemas.microsoft.com/office/drawing/2014/main" id="{1387B300-DD71-C819-F94C-1538153E29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5260" y="1925805"/>
            <a:ext cx="3174737" cy="1857943"/>
          </a:xfrm>
          <a:prstGeom prst="rect">
            <a:avLst/>
          </a:prstGeom>
        </p:spPr>
      </p:pic>
      <p:pic>
        <p:nvPicPr>
          <p:cNvPr id="5" name="Picture 4" descr="Speech bubble 1&#10;&#10;Right to a safe place to live">
            <a:extLst>
              <a:ext uri="{FF2B5EF4-FFF2-40B4-BE49-F238E27FC236}">
                <a16:creationId xmlns:a16="http://schemas.microsoft.com/office/drawing/2014/main" id="{9170FCD4-323E-3FE3-BDB0-50A48B859C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974" y="1925805"/>
            <a:ext cx="3631778" cy="1997478"/>
          </a:xfrm>
          <a:prstGeom prst="rect">
            <a:avLst/>
          </a:prstGeom>
        </p:spPr>
      </p:pic>
      <p:sp>
        <p:nvSpPr>
          <p:cNvPr id="3" name="Title 2" descr="Slide title &#10;&#10;How might gender stereotypes affect these rights?">
            <a:extLst>
              <a:ext uri="{FF2B5EF4-FFF2-40B4-BE49-F238E27FC236}">
                <a16:creationId xmlns:a16="http://schemas.microsoft.com/office/drawing/2014/main" id="{49B1EADA-F2AE-D947-CFB5-DB8EAD05534A}"/>
              </a:ext>
            </a:extLst>
          </p:cNvPr>
          <p:cNvSpPr>
            <a:spLocks noGrp="1"/>
          </p:cNvSpPr>
          <p:nvPr>
            <p:ph type="title"/>
          </p:nvPr>
        </p:nvSpPr>
        <p:spPr>
          <a:xfrm>
            <a:off x="515902" y="744648"/>
            <a:ext cx="10972440" cy="1144800"/>
          </a:xfrm>
        </p:spPr>
        <p:txBody>
          <a:bodyPr/>
          <a:lstStyle/>
          <a:p>
            <a:r>
              <a:rPr lang="en-US" sz="4400" b="1" strike="noStrike" spc="-1" dirty="0">
                <a:solidFill>
                  <a:srgbClr val="38AA34"/>
                </a:solidFill>
                <a:latin typeface="Museo Sans 900"/>
                <a:ea typeface="DejaVu Sans"/>
              </a:rPr>
              <a:t>How might gender stereotypes affect these rights?</a:t>
            </a:r>
            <a:br>
              <a:rPr lang="en-GB" sz="4400" b="0" strike="noStrike" spc="-1" dirty="0">
                <a:solidFill>
                  <a:srgbClr val="000000"/>
                </a:solidFill>
                <a:latin typeface="Arial"/>
              </a:rPr>
            </a:br>
            <a:endParaRPr lang="en-US" dirty="0"/>
          </a:p>
        </p:txBody>
      </p:sp>
      <p:sp>
        <p:nvSpPr>
          <p:cNvPr id="2" name="PlaceHolder 1" descr="Slide #17"/>
          <p:cNvSpPr>
            <a:spLocks noGrp="1"/>
          </p:cNvSpPr>
          <p:nvPr>
            <p:ph type="sldNum" idx="1"/>
          </p:nvPr>
        </p:nvSpPr>
        <p:spPr/>
        <p:txBody>
          <a:bodyPr/>
          <a:lstStyle/>
          <a:p>
            <a:fld id="{444EB998-7FBE-4735-9A03-08143532CB82}" type="slidenum">
              <a:r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peech bubble 7 &#10;&#10;Television">
            <a:extLst>
              <a:ext uri="{FF2B5EF4-FFF2-40B4-BE49-F238E27FC236}">
                <a16:creationId xmlns:a16="http://schemas.microsoft.com/office/drawing/2014/main" id="{89A005F3-4257-C96D-A003-45190534C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820" y="4997334"/>
            <a:ext cx="3166359" cy="1244706"/>
          </a:xfrm>
          <a:prstGeom prst="rect">
            <a:avLst/>
          </a:prstGeom>
        </p:spPr>
      </p:pic>
      <p:pic>
        <p:nvPicPr>
          <p:cNvPr id="15" name="Picture 14" descr="Speech bubble 6 &#10;&#10;Advertising ">
            <a:extLst>
              <a:ext uri="{FF2B5EF4-FFF2-40B4-BE49-F238E27FC236}">
                <a16:creationId xmlns:a16="http://schemas.microsoft.com/office/drawing/2014/main" id="{316D8811-C1D2-E5E6-A001-C980259D5B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681" y="3491568"/>
            <a:ext cx="2729722" cy="1287967"/>
          </a:xfrm>
          <a:prstGeom prst="rect">
            <a:avLst/>
          </a:prstGeom>
        </p:spPr>
      </p:pic>
      <p:pic>
        <p:nvPicPr>
          <p:cNvPr id="13" name="Picture 12" descr="Speech bubble 5&#10;&#10;Social media ">
            <a:extLst>
              <a:ext uri="{FF2B5EF4-FFF2-40B4-BE49-F238E27FC236}">
                <a16:creationId xmlns:a16="http://schemas.microsoft.com/office/drawing/2014/main" id="{969325C5-B0F0-52CF-FD72-11E3DD431C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6205" y="3391164"/>
            <a:ext cx="3166270" cy="1488776"/>
          </a:xfrm>
          <a:prstGeom prst="rect">
            <a:avLst/>
          </a:prstGeom>
        </p:spPr>
      </p:pic>
      <p:pic>
        <p:nvPicPr>
          <p:cNvPr id="11" name="Picture 10" descr="Speech bubble 4&#10;&#10;Books ">
            <a:extLst>
              <a:ext uri="{FF2B5EF4-FFF2-40B4-BE49-F238E27FC236}">
                <a16:creationId xmlns:a16="http://schemas.microsoft.com/office/drawing/2014/main" id="{966CEA5C-AC42-3F64-684A-51521C84A3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5750" y="3507243"/>
            <a:ext cx="2067569" cy="1445075"/>
          </a:xfrm>
          <a:prstGeom prst="rect">
            <a:avLst/>
          </a:prstGeom>
        </p:spPr>
      </p:pic>
      <p:pic>
        <p:nvPicPr>
          <p:cNvPr id="9" name="Picture 8" descr="Speech bubble 3 &#10;&#10;Peer pressure ">
            <a:extLst>
              <a:ext uri="{FF2B5EF4-FFF2-40B4-BE49-F238E27FC236}">
                <a16:creationId xmlns:a16="http://schemas.microsoft.com/office/drawing/2014/main" id="{12E31E53-55FB-00C9-2DD1-37396D25B223}"/>
              </a:ext>
            </a:extLst>
          </p:cNvPr>
          <p:cNvPicPr>
            <a:picLocks noChangeAspect="1"/>
          </p:cNvPicPr>
          <p:nvPr/>
        </p:nvPicPr>
        <p:blipFill rotWithShape="1">
          <a:blip r:embed="rId7">
            <a:extLst>
              <a:ext uri="{28A0092B-C50C-407E-A947-70E740481C1C}">
                <a14:useLocalDpi xmlns:a14="http://schemas.microsoft.com/office/drawing/2010/main" val="0"/>
              </a:ext>
            </a:extLst>
          </a:blip>
          <a:srcRect t="8325"/>
          <a:stretch/>
        </p:blipFill>
        <p:spPr>
          <a:xfrm>
            <a:off x="8409282" y="1665623"/>
            <a:ext cx="2432520" cy="1480996"/>
          </a:xfrm>
          <a:prstGeom prst="rect">
            <a:avLst/>
          </a:prstGeom>
        </p:spPr>
      </p:pic>
      <p:pic>
        <p:nvPicPr>
          <p:cNvPr id="7" name="Picture 6" descr="Speech bubble 2 &#10;&#10;Cultural and religious beliefs ">
            <a:extLst>
              <a:ext uri="{FF2B5EF4-FFF2-40B4-BE49-F238E27FC236}">
                <a16:creationId xmlns:a16="http://schemas.microsoft.com/office/drawing/2014/main" id="{3BD61937-4017-8BC5-770E-751D27F5C9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3480" y="1440193"/>
            <a:ext cx="3505960" cy="1833577"/>
          </a:xfrm>
          <a:prstGeom prst="rect">
            <a:avLst/>
          </a:prstGeom>
        </p:spPr>
      </p:pic>
      <p:pic>
        <p:nvPicPr>
          <p:cNvPr id="5" name="Picture 4" descr="Speech bubble 1&#10;&#10;Expectations of other people ">
            <a:extLst>
              <a:ext uri="{FF2B5EF4-FFF2-40B4-BE49-F238E27FC236}">
                <a16:creationId xmlns:a16="http://schemas.microsoft.com/office/drawing/2014/main" id="{7BAF101D-B5E0-E13D-F0A0-3132B7E205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2623" y="1630440"/>
            <a:ext cx="3561015" cy="1760724"/>
          </a:xfrm>
          <a:prstGeom prst="rect">
            <a:avLst/>
          </a:prstGeom>
        </p:spPr>
      </p:pic>
      <p:sp>
        <p:nvSpPr>
          <p:cNvPr id="3" name="Title 2" descr="Title &#10;&#10;How are gender stereotypes promoted?">
            <a:extLst>
              <a:ext uri="{FF2B5EF4-FFF2-40B4-BE49-F238E27FC236}">
                <a16:creationId xmlns:a16="http://schemas.microsoft.com/office/drawing/2014/main" id="{10F533D7-CBDD-AE68-E4B1-1420F35CF1C4}"/>
              </a:ext>
            </a:extLst>
          </p:cNvPr>
          <p:cNvSpPr>
            <a:spLocks noGrp="1"/>
          </p:cNvSpPr>
          <p:nvPr>
            <p:ph type="title"/>
          </p:nvPr>
        </p:nvSpPr>
        <p:spPr>
          <a:xfrm>
            <a:off x="483120" y="295393"/>
            <a:ext cx="10972440" cy="1144800"/>
          </a:xfrm>
        </p:spPr>
        <p:txBody>
          <a:bodyPr/>
          <a:lstStyle/>
          <a:p>
            <a:r>
              <a:rPr lang="en-US" sz="4400" b="1" strike="noStrike" spc="-1" dirty="0">
                <a:solidFill>
                  <a:srgbClr val="E94D18"/>
                </a:solidFill>
                <a:latin typeface="Museo Sans 900"/>
                <a:ea typeface="DejaVu Sans"/>
              </a:rPr>
              <a:t>How are gender stereotypes promoted?</a:t>
            </a:r>
            <a:br>
              <a:rPr lang="en-GB" sz="4400" b="0" strike="noStrike" spc="-1" dirty="0">
                <a:solidFill>
                  <a:srgbClr val="000000"/>
                </a:solidFill>
                <a:latin typeface="Arial"/>
              </a:rPr>
            </a:br>
            <a:endParaRPr lang="en-US" dirty="0"/>
          </a:p>
        </p:txBody>
      </p:sp>
      <p:sp>
        <p:nvSpPr>
          <p:cNvPr id="2" name="PlaceHolder 1" descr="Slide #18"/>
          <p:cNvSpPr>
            <a:spLocks noGrp="1"/>
          </p:cNvSpPr>
          <p:nvPr>
            <p:ph type="sldNum" idx="1"/>
          </p:nvPr>
        </p:nvSpPr>
        <p:spPr/>
        <p:txBody>
          <a:bodyPr/>
          <a:lstStyle/>
          <a:p>
            <a:fld id="{C26E2946-E367-4FF4-A690-F353818B2972}" type="slidenum">
              <a:r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hoto of Kainat Riaz (left) and Shazia Ramzan (centre) speaking on a panel with Theirworld. ">
            <a:extLst>
              <a:ext uri="{FF2B5EF4-FFF2-40B4-BE49-F238E27FC236}">
                <a16:creationId xmlns:a16="http://schemas.microsoft.com/office/drawing/2014/main" id="{B945B42E-7273-7037-363E-BE8C62EE1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299" y="1242999"/>
            <a:ext cx="7772400" cy="5174443"/>
          </a:xfrm>
          <a:prstGeom prst="rect">
            <a:avLst/>
          </a:prstGeom>
        </p:spPr>
      </p:pic>
      <p:sp>
        <p:nvSpPr>
          <p:cNvPr id="8" name="Title 7" descr="Slide title &#10;&#10;Speaking up for girls’ education">
            <a:extLst>
              <a:ext uri="{FF2B5EF4-FFF2-40B4-BE49-F238E27FC236}">
                <a16:creationId xmlns:a16="http://schemas.microsoft.com/office/drawing/2014/main" id="{77E12899-9B59-3C1C-91B2-2176ECC19DDE}"/>
              </a:ext>
            </a:extLst>
          </p:cNvPr>
          <p:cNvSpPr>
            <a:spLocks noGrp="1"/>
          </p:cNvSpPr>
          <p:nvPr>
            <p:ph type="title"/>
          </p:nvPr>
        </p:nvSpPr>
        <p:spPr/>
        <p:txBody>
          <a:bodyPr/>
          <a:lstStyle/>
          <a:p>
            <a:r>
              <a:rPr lang="en-US" b="1" spc="-1" dirty="0">
                <a:solidFill>
                  <a:srgbClr val="C9211E"/>
                </a:solidFill>
                <a:latin typeface="Museo Sans 900"/>
              </a:rPr>
              <a:t>Speaking up for girls’ education</a:t>
            </a:r>
            <a:endParaRPr lang="en-US" dirty="0"/>
          </a:p>
        </p:txBody>
      </p:sp>
      <p:sp>
        <p:nvSpPr>
          <p:cNvPr id="2" name="PlaceHolder 1" descr="Slide #19"/>
          <p:cNvSpPr>
            <a:spLocks noGrp="1"/>
          </p:cNvSpPr>
          <p:nvPr>
            <p:ph type="sldNum" idx="1"/>
          </p:nvPr>
        </p:nvSpPr>
        <p:spPr/>
        <p:txBody>
          <a:bodyPr/>
          <a:lstStyle/>
          <a:p>
            <a:fld id="{F76B71AC-5B01-472C-9C6D-512E8DFFBEFA}" type="slidenum">
              <a:rPr/>
              <a:t>19</a:t>
            </a:fld>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10;&#10;Agree or disagree line &#10;This graphic shows an agree bubble and disagree bubble at different ends of a line. The agree line is on the left and the disagree bubble is on the right. Students will use this line to 'show' where they stand during the activity. ">
            <a:extLst>
              <a:ext uri="{FF2B5EF4-FFF2-40B4-BE49-F238E27FC236}">
                <a16:creationId xmlns:a16="http://schemas.microsoft.com/office/drawing/2014/main" id="{D796FE07-47AD-6845-92C6-75B9693F2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38" y="248748"/>
            <a:ext cx="11689044" cy="5993292"/>
          </a:xfrm>
          <a:prstGeom prst="rect">
            <a:avLst/>
          </a:prstGeom>
        </p:spPr>
      </p:pic>
      <p:pic>
        <p:nvPicPr>
          <p:cNvPr id="5" name="Picture 4" descr="Speech bubble&#10;&#10;This speech bubble says: Where do you stand on this line? The speech bubble points to an agree or disagree line. ">
            <a:extLst>
              <a:ext uri="{FF2B5EF4-FFF2-40B4-BE49-F238E27FC236}">
                <a16:creationId xmlns:a16="http://schemas.microsoft.com/office/drawing/2014/main" id="{EB08D784-8BD6-7B41-BE63-5A86802D0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1459" y="437622"/>
            <a:ext cx="4769500" cy="2436819"/>
          </a:xfrm>
          <a:prstGeom prst="rect">
            <a:avLst/>
          </a:prstGeom>
        </p:spPr>
      </p:pic>
      <p:sp>
        <p:nvSpPr>
          <p:cNvPr id="4" name="Title 3" descr="Agree or Disagree? " title="Slide title">
            <a:extLst>
              <a:ext uri="{FF2B5EF4-FFF2-40B4-BE49-F238E27FC236}">
                <a16:creationId xmlns:a16="http://schemas.microsoft.com/office/drawing/2014/main" id="{FDA6120A-D4D9-0457-0F16-8F7A4405628F}"/>
              </a:ext>
            </a:extLst>
          </p:cNvPr>
          <p:cNvSpPr>
            <a:spLocks noGrp="1"/>
          </p:cNvSpPr>
          <p:nvPr>
            <p:ph type="title"/>
          </p:nvPr>
        </p:nvSpPr>
        <p:spPr>
          <a:xfrm>
            <a:off x="410485" y="-1004040"/>
            <a:ext cx="10972440" cy="916560"/>
          </a:xfrm>
        </p:spPr>
        <p:txBody>
          <a:bodyPr/>
          <a:lstStyle/>
          <a:p>
            <a:r>
              <a:rPr lang="en-US" dirty="0">
                <a:solidFill>
                  <a:schemeClr val="bg1"/>
                </a:solidFill>
              </a:rPr>
              <a:t>Agree or Disagree?</a:t>
            </a:r>
          </a:p>
        </p:txBody>
      </p:sp>
      <p:sp>
        <p:nvSpPr>
          <p:cNvPr id="6" name="Slide Number Placeholder 5" descr="Slide #2">
            <a:extLst>
              <a:ext uri="{FF2B5EF4-FFF2-40B4-BE49-F238E27FC236}">
                <a16:creationId xmlns:a16="http://schemas.microsoft.com/office/drawing/2014/main" id="{03AB1BFE-15AA-20BA-0E2D-052096199B8E}"/>
              </a:ext>
              <a:ext uri="{C183D7F6-B498-43B3-948B-1728B52AA6E4}">
                <adec:decorative xmlns:adec="http://schemas.microsoft.com/office/drawing/2017/decorative" val="0"/>
              </a:ext>
            </a:extLst>
          </p:cNvPr>
          <p:cNvSpPr>
            <a:spLocks noGrp="1"/>
          </p:cNvSpPr>
          <p:nvPr>
            <p:ph type="sldNum" idx="1"/>
          </p:nvPr>
        </p:nvSpPr>
        <p:spPr/>
        <p:txBody>
          <a:bodyPr/>
          <a:lstStyle/>
          <a:p>
            <a:fld id="{A62136E4-C151-4061-8710-3F70B6332BB3}" type="slidenum">
              <a:rPr lang="en-GB" smtClean="0"/>
              <a:t>2</a:t>
            </a:fld>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9DB4F6-A97B-BD06-48BD-FAD619ED623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r="4178" b="2329"/>
          <a:stretch/>
        </p:blipFill>
        <p:spPr>
          <a:xfrm>
            <a:off x="186548" y="205033"/>
            <a:ext cx="5140826" cy="6037007"/>
          </a:xfrm>
          <a:prstGeom prst="rect">
            <a:avLst/>
          </a:prstGeom>
        </p:spPr>
      </p:pic>
      <p:pic>
        <p:nvPicPr>
          <p:cNvPr id="8" name="Picture 7" descr="Speech bubble with a quote from: Shazia Ramzan, Theirworld Global Youth Ambassador&#10;&#10;“You start with one person. If we can change the mindset of that one person, they can change the mindset of another person, maybe even in the same family, then others.”">
            <a:extLst>
              <a:ext uri="{FF2B5EF4-FFF2-40B4-BE49-F238E27FC236}">
                <a16:creationId xmlns:a16="http://schemas.microsoft.com/office/drawing/2014/main" id="{2D7E8542-AC13-453B-B3D7-1BDB9E85917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294" b="90284" l="5387" r="95166">
                        <a14:foregroundMark x1="16022" y1="32938" x2="43094" y2="77251"/>
                        <a14:foregroundMark x1="43094" y1="77251" x2="55387" y2="74882"/>
                        <a14:foregroundMark x1="55387" y1="74882" x2="63398" y2="67062"/>
                        <a14:foregroundMark x1="63398" y1="67062" x2="65746" y2="55213"/>
                        <a14:foregroundMark x1="65746" y1="55213" x2="63950" y2="39573"/>
                        <a14:foregroundMark x1="63950" y1="39573" x2="55801" y2="29858"/>
                        <a14:foregroundMark x1="55801" y1="29858" x2="45442" y2="25592"/>
                        <a14:foregroundMark x1="45442" y1="25592" x2="35497" y2="26303"/>
                        <a14:foregroundMark x1="35497" y1="26303" x2="31630" y2="30332"/>
                        <a14:foregroundMark x1="16298" y1="87441" x2="37707" y2="87678"/>
                        <a14:foregroundMark x1="37707" y1="87678" x2="87845" y2="85308"/>
                        <a14:foregroundMark x1="87845" y1="85308" x2="90055" y2="73223"/>
                        <a14:foregroundMark x1="90055" y1="73223" x2="86740" y2="57109"/>
                        <a14:foregroundMark x1="86740" y1="57109" x2="86602" y2="42654"/>
                        <a14:foregroundMark x1="86602" y1="42654" x2="82597" y2="31280"/>
                        <a14:foregroundMark x1="82597" y1="31280" x2="57182" y2="16825"/>
                        <a14:foregroundMark x1="57182" y1="16825" x2="46409" y2="16825"/>
                        <a14:foregroundMark x1="46409" y1="16825" x2="36326" y2="36256"/>
                        <a14:foregroundMark x1="13260" y1="61848" x2="12983" y2="42180"/>
                        <a14:foregroundMark x1="12983" y1="42180" x2="10359" y2="77962"/>
                        <a14:foregroundMark x1="10359" y1="77962" x2="5387" y2="90758"/>
                        <a14:foregroundMark x1="12983" y1="34360" x2="23066" y2="64929"/>
                        <a14:foregroundMark x1="23066" y1="64929" x2="34669" y2="74882"/>
                        <a14:foregroundMark x1="34669" y1="74882" x2="43785" y2="69668"/>
                        <a14:foregroundMark x1="43785" y1="69668" x2="75552" y2="21327"/>
                        <a14:foregroundMark x1="75552" y1="21327" x2="64088" y2="10427"/>
                        <a14:foregroundMark x1="64088" y1="10427" x2="45718" y2="8294"/>
                        <a14:foregroundMark x1="45718" y1="8294" x2="39503" y2="13744"/>
                        <a14:foregroundMark x1="39503" y1="13744" x2="22514" y2="16588"/>
                        <a14:foregroundMark x1="22514" y1="16588" x2="13812" y2="22986"/>
                        <a14:foregroundMark x1="13812" y1="22986" x2="10773" y2="27014"/>
                        <a14:foregroundMark x1="78315" y1="13507" x2="86326" y2="19668"/>
                        <a14:foregroundMark x1="86326" y1="19668" x2="89365" y2="30806"/>
                        <a14:foregroundMark x1="89365" y1="30806" x2="89641" y2="48815"/>
                        <a14:foregroundMark x1="95166" y1="54028" x2="95166" y2="42891"/>
                        <a14:foregroundMark x1="39227" y1="25118" x2="43923" y2="47867"/>
                        <a14:foregroundMark x1="43923" y1="47867" x2="53453" y2="51422"/>
                        <a14:foregroundMark x1="53453" y1="51422" x2="57597" y2="40284"/>
                        <a14:foregroundMark x1="57597" y1="40284" x2="59254" y2="28436"/>
                        <a14:foregroundMark x1="59254" y1="28436" x2="47790" y2="17536"/>
                        <a14:foregroundMark x1="47790" y1="17536" x2="32597" y2="22512"/>
                        <a14:foregroundMark x1="32597" y1="22512" x2="29834" y2="26540"/>
                        <a14:foregroundMark x1="18370" y1="17773" x2="18370" y2="17773"/>
                        <a14:foregroundMark x1="20856" y1="13033" x2="20856" y2="47630"/>
                        <a14:foregroundMark x1="20856" y1="47630" x2="30110" y2="55450"/>
                        <a14:foregroundMark x1="30110" y1="55450" x2="52072" y2="63270"/>
                        <a14:foregroundMark x1="52072" y1="63270" x2="57873" y2="76066"/>
                        <a14:foregroundMark x1="57873" y1="76066" x2="64641" y2="79147"/>
                        <a14:foregroundMark x1="64641" y1="79147" x2="87431" y2="44550"/>
                        <a14:foregroundMark x1="87431" y1="44550" x2="87845" y2="18246"/>
                        <a14:foregroundMark x1="87845" y1="18246" x2="81077" y2="11374"/>
                        <a14:foregroundMark x1="81077" y1="11374" x2="55939" y2="10190"/>
                        <a14:foregroundMark x1="55939" y1="10190" x2="48757" y2="13270"/>
                        <a14:foregroundMark x1="48757" y1="13270" x2="18646" y2="10664"/>
                        <a14:foregroundMark x1="18646" y1="10664" x2="16160" y2="26303"/>
                        <a14:foregroundMark x1="16160" y1="26303" x2="18785" y2="69194"/>
                        <a14:foregroundMark x1="18785" y1="69194" x2="23481" y2="79147"/>
                        <a14:foregroundMark x1="23481" y1="79147" x2="29282" y2="86019"/>
                        <a14:foregroundMark x1="29282" y1="86019" x2="36050" y2="85782"/>
                        <a14:foregroundMark x1="36050" y1="85782" x2="42956" y2="86730"/>
                        <a14:foregroundMark x1="42956" y1="86730" x2="60083" y2="83175"/>
                        <a14:foregroundMark x1="60083" y1="83175" x2="63950" y2="79147"/>
                        <a14:foregroundMark x1="25967" y1="29858" x2="25967" y2="29858"/>
                        <a14:foregroundMark x1="75552" y1="53555" x2="75552" y2="53555"/>
                        <a14:foregroundMark x1="35773" y1="33886" x2="35773" y2="33886"/>
                        <a14:foregroundMark x1="32459" y1="11611" x2="20856" y2="15403"/>
                        <a14:foregroundMark x1="20856" y1="15403" x2="13536" y2="22038"/>
                        <a14:foregroundMark x1="13536" y1="22038" x2="12017" y2="38863"/>
                        <a14:foregroundMark x1="12017" y1="38863" x2="14779" y2="51422"/>
                        <a14:foregroundMark x1="14779" y1="51422" x2="21961" y2="60900"/>
                        <a14:foregroundMark x1="21961" y1="60900" x2="48895" y2="67536"/>
                        <a14:foregroundMark x1="48895" y1="67536" x2="62569" y2="66588"/>
                        <a14:foregroundMark x1="62569" y1="66588" x2="83978" y2="43602"/>
                        <a14:foregroundMark x1="83978" y1="43602" x2="87845" y2="32227"/>
                        <a14:foregroundMark x1="87845" y1="32227" x2="78867" y2="12559"/>
                        <a14:foregroundMark x1="78867" y1="12559" x2="45028" y2="10664"/>
                        <a14:foregroundMark x1="45028" y1="10664" x2="30663" y2="14455"/>
                        <a14:foregroundMark x1="30663" y1="14455" x2="26796" y2="13033"/>
                      </a14:backgroundRemoval>
                    </a14:imgEffect>
                  </a14:imgLayer>
                </a14:imgProps>
              </a:ext>
              <a:ext uri="{28A0092B-C50C-407E-A947-70E740481C1C}">
                <a14:useLocalDpi xmlns:a14="http://schemas.microsoft.com/office/drawing/2010/main" val="0"/>
              </a:ext>
            </a:extLst>
          </a:blip>
          <a:stretch>
            <a:fillRect/>
          </a:stretch>
        </p:blipFill>
        <p:spPr>
          <a:xfrm>
            <a:off x="4948829" y="1372443"/>
            <a:ext cx="7056623" cy="4113114"/>
          </a:xfrm>
          <a:prstGeom prst="rect">
            <a:avLst/>
          </a:prstGeom>
        </p:spPr>
      </p:pic>
      <p:sp>
        <p:nvSpPr>
          <p:cNvPr id="4" name="Title 3" descr="Slide title &#10;&#10;Creating change">
            <a:extLst>
              <a:ext uri="{FF2B5EF4-FFF2-40B4-BE49-F238E27FC236}">
                <a16:creationId xmlns:a16="http://schemas.microsoft.com/office/drawing/2014/main" id="{61EB06D0-2024-3E28-9A8E-5B126FA3A433}"/>
              </a:ext>
            </a:extLst>
          </p:cNvPr>
          <p:cNvSpPr>
            <a:spLocks noGrp="1"/>
          </p:cNvSpPr>
          <p:nvPr>
            <p:ph type="title"/>
          </p:nvPr>
        </p:nvSpPr>
        <p:spPr>
          <a:xfrm>
            <a:off x="483120" y="-1301291"/>
            <a:ext cx="10972440" cy="1144800"/>
          </a:xfrm>
        </p:spPr>
        <p:txBody>
          <a:bodyPr/>
          <a:lstStyle/>
          <a:p>
            <a:r>
              <a:rPr lang="en-US" dirty="0"/>
              <a:t>Creating change</a:t>
            </a:r>
          </a:p>
        </p:txBody>
      </p:sp>
      <p:sp>
        <p:nvSpPr>
          <p:cNvPr id="2" name="PlaceHolder 1"/>
          <p:cNvSpPr>
            <a:spLocks noGrp="1"/>
          </p:cNvSpPr>
          <p:nvPr>
            <p:ph type="sldNum" idx="1"/>
          </p:nvPr>
        </p:nvSpPr>
        <p:spPr/>
        <p:txBody>
          <a:bodyPr/>
          <a:lstStyle/>
          <a:p>
            <a:fld id="{9221BC29-9801-48AB-9865-775593E8381F}" type="slidenum">
              <a:r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laceHolder 1" descr="Copyright Theirworld 2023. All rights reserved.&#13;&#10;">
            <a:extLst>
              <a:ext uri="{C183D7F6-B498-43B3-948B-1728B52AA6E4}">
                <adec:decorative xmlns:adec="http://schemas.microsoft.com/office/drawing/2017/decorative" val="0"/>
              </a:ext>
            </a:extLst>
          </p:cNvPr>
          <p:cNvSpPr>
            <a:spLocks noGrp="1"/>
          </p:cNvSpPr>
          <p:nvPr>
            <p:ph idx="4294967295"/>
          </p:nvPr>
        </p:nvSpPr>
        <p:spPr>
          <a:xfrm>
            <a:off x="0" y="5656263"/>
            <a:ext cx="5148263" cy="862012"/>
          </a:xfrm>
          <a:prstGeom prst="rect">
            <a:avLst/>
          </a:prstGeom>
          <a:noFill/>
          <a:ln w="0">
            <a:noFill/>
          </a:ln>
        </p:spPr>
        <p:txBody>
          <a:bodyPr lIns="90000" tIns="45000" rIns="90000" bIns="45000" anchor="b">
            <a:noAutofit/>
          </a:bodyPr>
          <a:lstStyle/>
          <a:p>
            <a:pPr marL="228600" indent="0">
              <a:lnSpc>
                <a:spcPct val="100000"/>
              </a:lnSpc>
              <a:spcBef>
                <a:spcPts val="1001"/>
              </a:spcBef>
              <a:buNone/>
              <a:tabLst>
                <a:tab pos="0" algn="l"/>
              </a:tabLst>
            </a:pPr>
            <a:r>
              <a:rPr lang="en-US" sz="1400" b="1" strike="noStrike" spc="-1" dirty="0">
                <a:solidFill>
                  <a:srgbClr val="000000"/>
                </a:solidFill>
                <a:latin typeface="Museo Sans 900"/>
                <a:ea typeface="DejaVu Sans"/>
              </a:rPr>
              <a:t>© </a:t>
            </a:r>
            <a:r>
              <a:rPr lang="en-US" sz="1400" b="1" strike="noStrike" spc="-1" dirty="0" err="1">
                <a:solidFill>
                  <a:srgbClr val="000000"/>
                </a:solidFill>
                <a:latin typeface="Museo Sans 900"/>
                <a:ea typeface="DejaVu Sans"/>
              </a:rPr>
              <a:t>Theirworld</a:t>
            </a:r>
            <a:r>
              <a:rPr lang="en-US" sz="1400" b="1" strike="noStrike" spc="-1" dirty="0">
                <a:solidFill>
                  <a:srgbClr val="000000"/>
                </a:solidFill>
                <a:latin typeface="Museo Sans 900"/>
                <a:ea typeface="DejaVu Sans"/>
              </a:rPr>
              <a:t> 2023. All rights reserved.</a:t>
            </a:r>
            <a:endParaRPr lang="en-GB" sz="1400" b="0" strike="noStrike" spc="-1" dirty="0">
              <a:solidFill>
                <a:srgbClr val="000000"/>
              </a:solidFill>
              <a:latin typeface="Arial"/>
            </a:endParaRPr>
          </a:p>
        </p:txBody>
      </p:sp>
      <p:sp>
        <p:nvSpPr>
          <p:cNvPr id="2" name="Title 1" descr="Title&#10;&#10;End slide. There is only the Theirworld logo on this slide and copyright information. ">
            <a:extLst>
              <a:ext uri="{FF2B5EF4-FFF2-40B4-BE49-F238E27FC236}">
                <a16:creationId xmlns:a16="http://schemas.microsoft.com/office/drawing/2014/main" id="{75FAD9C7-C54D-37E0-59E7-3915099D2917}"/>
              </a:ext>
            </a:extLst>
          </p:cNvPr>
          <p:cNvSpPr>
            <a:spLocks noGrp="1"/>
          </p:cNvSpPr>
          <p:nvPr>
            <p:ph type="title"/>
          </p:nvPr>
        </p:nvSpPr>
        <p:spPr>
          <a:xfrm>
            <a:off x="375564" y="-1533935"/>
            <a:ext cx="10972440" cy="1144800"/>
          </a:xfrm>
        </p:spPr>
        <p:txBody>
          <a:bodyPr/>
          <a:lstStyle/>
          <a:p>
            <a:r>
              <a:rPr lang="en-US" dirty="0"/>
              <a:t>End slide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peech bubble 2&#10;&#10;This includes the right of every child to an education. &#10;&#10;This speech bubble refers back to the first speech bubble on this slide. ">
            <a:extLst>
              <a:ext uri="{FF2B5EF4-FFF2-40B4-BE49-F238E27FC236}">
                <a16:creationId xmlns:a16="http://schemas.microsoft.com/office/drawing/2014/main" id="{9507E2D2-1809-1C42-BBD1-955FD14ADD9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90" b="98707" l="0" r="100000">
                        <a14:foregroundMark x1="45291" y1="36207" x2="38565" y2="69828"/>
                        <a14:foregroundMark x1="18610" y1="50431" x2="77130" y2="49138"/>
                        <a14:foregroundMark x1="80942" y1="34052" x2="23318" y2="31466"/>
                        <a14:foregroundMark x1="28924" y1="73707" x2="73094" y2="66379"/>
                        <a14:foregroundMark x1="30045" y1="61638" x2="37220" y2="76724"/>
                      </a14:backgroundRemoval>
                    </a14:imgEffect>
                  </a14:imgLayer>
                </a14:imgProps>
              </a:ext>
              <a:ext uri="{28A0092B-C50C-407E-A947-70E740481C1C}">
                <a14:useLocalDpi xmlns:a14="http://schemas.microsoft.com/office/drawing/2010/main" val="0"/>
              </a:ext>
            </a:extLst>
          </a:blip>
          <a:srcRect l="1489" t="7158"/>
          <a:stretch/>
        </p:blipFill>
        <p:spPr>
          <a:xfrm>
            <a:off x="6754092" y="3289972"/>
            <a:ext cx="5230090" cy="2564053"/>
          </a:xfrm>
          <a:prstGeom prst="rect">
            <a:avLst/>
          </a:prstGeom>
        </p:spPr>
      </p:pic>
      <p:pic>
        <p:nvPicPr>
          <p:cNvPr id="8" name="Picture 7" descr="In 1998, almost all of the countries in the world came together to agree the United Nations Convention on the Rights of the Child. This convention contains 54 articles that cover all of the rights that children everywhere are entitled to" title="Speech bubble 1">
            <a:extLst>
              <a:ext uri="{FF2B5EF4-FFF2-40B4-BE49-F238E27FC236}">
                <a16:creationId xmlns:a16="http://schemas.microsoft.com/office/drawing/2014/main" id="{F82BDA0D-9AB9-9140-9C61-BA17D3146524}"/>
              </a:ext>
            </a:extLst>
          </p:cNvPr>
          <p:cNvPicPr>
            <a:picLocks noChangeAspect="1"/>
          </p:cNvPicPr>
          <p:nvPr/>
        </p:nvPicPr>
        <p:blipFill rotWithShape="1">
          <a:blip r:embed="rId5">
            <a:extLst>
              <a:ext uri="{28A0092B-C50C-407E-A947-70E740481C1C}">
                <a14:useLocalDpi xmlns:a14="http://schemas.microsoft.com/office/drawing/2010/main" val="0"/>
              </a:ext>
            </a:extLst>
          </a:blip>
          <a:srcRect r="2634" b="2595"/>
          <a:stretch/>
        </p:blipFill>
        <p:spPr>
          <a:xfrm>
            <a:off x="609780" y="1599044"/>
            <a:ext cx="6312584" cy="2972955"/>
          </a:xfrm>
          <a:prstGeom prst="rect">
            <a:avLst/>
          </a:prstGeom>
        </p:spPr>
      </p:pic>
      <p:sp>
        <p:nvSpPr>
          <p:cNvPr id="3" name="Title 2" descr="UN Convention on the Rights of the Child" title="Slide title ">
            <a:extLst>
              <a:ext uri="{FF2B5EF4-FFF2-40B4-BE49-F238E27FC236}">
                <a16:creationId xmlns:a16="http://schemas.microsoft.com/office/drawing/2014/main" id="{E8BE223F-69CD-9214-2FE6-D5D43F0A51E4}"/>
              </a:ext>
            </a:extLst>
          </p:cNvPr>
          <p:cNvSpPr>
            <a:spLocks noGrp="1"/>
          </p:cNvSpPr>
          <p:nvPr>
            <p:ph type="title"/>
          </p:nvPr>
        </p:nvSpPr>
        <p:spPr>
          <a:xfrm>
            <a:off x="609780" y="221624"/>
            <a:ext cx="10972440" cy="1144800"/>
          </a:xfrm>
        </p:spPr>
        <p:txBody>
          <a:bodyPr/>
          <a:lstStyle/>
          <a:p>
            <a:r>
              <a:rPr lang="en-US" sz="4400" b="1" strike="noStrike" spc="-1" dirty="0">
                <a:solidFill>
                  <a:srgbClr val="1A70B8"/>
                </a:solidFill>
                <a:latin typeface="Museo Sans 900"/>
                <a:ea typeface="DejaVu Sans"/>
              </a:rPr>
              <a:t>UN Convention on the Rights of the Child</a:t>
            </a:r>
            <a:endParaRPr lang="en-US" dirty="0"/>
          </a:p>
        </p:txBody>
      </p:sp>
      <p:sp>
        <p:nvSpPr>
          <p:cNvPr id="4" name="Slide Number Placeholder 3" descr="Slide #3">
            <a:extLst>
              <a:ext uri="{FF2B5EF4-FFF2-40B4-BE49-F238E27FC236}">
                <a16:creationId xmlns:a16="http://schemas.microsoft.com/office/drawing/2014/main" id="{073BF191-8CF9-A04C-D402-0CBF26595E9E}"/>
              </a:ext>
              <a:ext uri="{C183D7F6-B498-43B3-948B-1728B52AA6E4}">
                <adec:decorative xmlns:adec="http://schemas.microsoft.com/office/drawing/2017/decorative" val="0"/>
              </a:ext>
            </a:extLst>
          </p:cNvPr>
          <p:cNvSpPr>
            <a:spLocks noGrp="1"/>
          </p:cNvSpPr>
          <p:nvPr>
            <p:ph type="sldNum" idx="1"/>
          </p:nvPr>
        </p:nvSpPr>
        <p:spPr/>
        <p:txBody>
          <a:bodyPr/>
          <a:lstStyle/>
          <a:p>
            <a:fld id="{874ACE99-A20C-4E5A-8312-79C320548B50}" type="slidenum">
              <a:rPr lang="en-GB" smtClean="0"/>
              <a:t>3</a:t>
            </a:fld>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stainable Development Goals graphic&#10;&#10;The graphic shows the list of all 17 Sustainable Development Goals. Sustainable Development Goal 4: Quality Education and Sustainable Development Goal 5: Gender Equality have black circles around them to emphasise them. &#10;&#10;The 17 goals in the graphic are: &#10;1. No Poverty&#10;2. Zero Hunger&#10;3. Good Health and Well-being&#10;4. Quality Education&#10;5. Gender Equality&#10;6. Clean Water and Sanitation&#10;7.  Affordable and Clean Energy&#10;8. Decent Work and Economic Growth&#10;9. Industry, Innovation and Infrastructure&#10;10. Reduce Inequalities&#10;11. Sustainable Cities and Communities&#10;12. Responsible Consumption and Production&#10;13. Climate Action&#10;14. Life Below Water&#10;15. Life on Land&#10;16. Peace, Justice and Strong Institutions&#10;17. Partnerships for the goals">
            <a:extLst>
              <a:ext uri="{FF2B5EF4-FFF2-40B4-BE49-F238E27FC236}">
                <a16:creationId xmlns:a16="http://schemas.microsoft.com/office/drawing/2014/main" id="{99ACDDE5-220D-9440-BDA1-B3B878910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94" y="210615"/>
            <a:ext cx="10204212" cy="5919241"/>
          </a:xfrm>
          <a:prstGeom prst="rect">
            <a:avLst/>
          </a:prstGeom>
        </p:spPr>
      </p:pic>
      <p:sp>
        <p:nvSpPr>
          <p:cNvPr id="4" name="Title 3" descr="Sustainable Development Goals " title="Slide title ">
            <a:extLst>
              <a:ext uri="{FF2B5EF4-FFF2-40B4-BE49-F238E27FC236}">
                <a16:creationId xmlns:a16="http://schemas.microsoft.com/office/drawing/2014/main" id="{CEF6F8F2-51B4-58D3-87CA-0E69DB48B1C0}"/>
              </a:ext>
            </a:extLst>
          </p:cNvPr>
          <p:cNvSpPr>
            <a:spLocks noGrp="1"/>
          </p:cNvSpPr>
          <p:nvPr>
            <p:ph type="title"/>
          </p:nvPr>
        </p:nvSpPr>
        <p:spPr>
          <a:xfrm>
            <a:off x="436080" y="-1295753"/>
            <a:ext cx="10972440" cy="1144800"/>
          </a:xfrm>
        </p:spPr>
        <p:txBody>
          <a:bodyPr/>
          <a:lstStyle/>
          <a:p>
            <a:r>
              <a:rPr lang="en-US" dirty="0"/>
              <a:t>Sustainable Development Goals</a:t>
            </a:r>
          </a:p>
        </p:txBody>
      </p:sp>
      <p:sp>
        <p:nvSpPr>
          <p:cNvPr id="5" name="Slide Number Placeholder 4" descr="Slide #4">
            <a:extLst>
              <a:ext uri="{FF2B5EF4-FFF2-40B4-BE49-F238E27FC236}">
                <a16:creationId xmlns:a16="http://schemas.microsoft.com/office/drawing/2014/main" id="{1591195E-A760-F71C-02E4-BAC8C7D299E8}"/>
              </a:ext>
              <a:ext uri="{C183D7F6-B498-43B3-948B-1728B52AA6E4}">
                <adec:decorative xmlns:adec="http://schemas.microsoft.com/office/drawing/2017/decorative" val="0"/>
              </a:ext>
            </a:extLst>
          </p:cNvPr>
          <p:cNvSpPr>
            <a:spLocks noGrp="1"/>
          </p:cNvSpPr>
          <p:nvPr>
            <p:ph type="sldNum" idx="1"/>
          </p:nvPr>
        </p:nvSpPr>
        <p:spPr/>
        <p:txBody>
          <a:bodyPr/>
          <a:lstStyle/>
          <a:p>
            <a:fld id="{874ACE99-A20C-4E5A-8312-79C320548B50}" type="slidenum">
              <a:rPr lang="en-GB" smtClean="0"/>
              <a:t>4</a:t>
            </a:fld>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peech bubble 5&#10;&#10;To take action for a fairer, kinder and more sustainable world">
            <a:extLst>
              <a:ext uri="{FF2B5EF4-FFF2-40B4-BE49-F238E27FC236}">
                <a16:creationId xmlns:a16="http://schemas.microsoft.com/office/drawing/2014/main" id="{BCD73D00-8F37-D14C-89B9-AE27C0F87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141" y="4622646"/>
            <a:ext cx="6582642" cy="1763574"/>
          </a:xfrm>
          <a:prstGeom prst="rect">
            <a:avLst/>
          </a:prstGeom>
        </p:spPr>
      </p:pic>
      <p:pic>
        <p:nvPicPr>
          <p:cNvPr id="11" name="Picture 10" descr="Speech bubble 4&#10;&#10;To help people to live and work together">
            <a:extLst>
              <a:ext uri="{FF2B5EF4-FFF2-40B4-BE49-F238E27FC236}">
                <a16:creationId xmlns:a16="http://schemas.microsoft.com/office/drawing/2014/main" id="{0E246A10-4A21-AF40-AFEE-C08D8C5FCF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3168" y="2637363"/>
            <a:ext cx="3797250" cy="1672183"/>
          </a:xfrm>
          <a:prstGeom prst="rect">
            <a:avLst/>
          </a:prstGeom>
        </p:spPr>
      </p:pic>
      <p:pic>
        <p:nvPicPr>
          <p:cNvPr id="9" name="Picture 8" descr="Speech bubble 3&#10;&#10;To gain different perspectives">
            <a:extLst>
              <a:ext uri="{FF2B5EF4-FFF2-40B4-BE49-F238E27FC236}">
                <a16:creationId xmlns:a16="http://schemas.microsoft.com/office/drawing/2014/main" id="{5D33D4DD-D1D1-C24F-AB0E-B9592463B7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0691" y="2871640"/>
            <a:ext cx="3845710" cy="1656613"/>
          </a:xfrm>
          <a:prstGeom prst="rect">
            <a:avLst/>
          </a:prstGeom>
        </p:spPr>
      </p:pic>
      <p:pic>
        <p:nvPicPr>
          <p:cNvPr id="7" name="Picture 6" descr="Speech bubble 2&#10;&#10;To open up opportunities">
            <a:extLst>
              <a:ext uri="{FF2B5EF4-FFF2-40B4-BE49-F238E27FC236}">
                <a16:creationId xmlns:a16="http://schemas.microsoft.com/office/drawing/2014/main" id="{307FCA02-7636-9640-A2F1-18CB5D039449}"/>
              </a:ext>
            </a:extLst>
          </p:cNvPr>
          <p:cNvPicPr>
            <a:picLocks noChangeAspect="1"/>
          </p:cNvPicPr>
          <p:nvPr/>
        </p:nvPicPr>
        <p:blipFill rotWithShape="1">
          <a:blip r:embed="rId6">
            <a:extLst>
              <a:ext uri="{28A0092B-C50C-407E-A947-70E740481C1C}">
                <a14:useLocalDpi xmlns:a14="http://schemas.microsoft.com/office/drawing/2010/main" val="0"/>
              </a:ext>
            </a:extLst>
          </a:blip>
          <a:srcRect t="7744"/>
          <a:stretch/>
        </p:blipFill>
        <p:spPr>
          <a:xfrm>
            <a:off x="6653168" y="1079945"/>
            <a:ext cx="3797250" cy="1493157"/>
          </a:xfrm>
          <a:prstGeom prst="rect">
            <a:avLst/>
          </a:prstGeom>
        </p:spPr>
      </p:pic>
      <p:pic>
        <p:nvPicPr>
          <p:cNvPr id="4" name="Picture 3" descr="Speech bubble 1&#10;&#10;To learn knowledge and skills">
            <a:extLst>
              <a:ext uri="{FF2B5EF4-FFF2-40B4-BE49-F238E27FC236}">
                <a16:creationId xmlns:a16="http://schemas.microsoft.com/office/drawing/2014/main" id="{6A0AACFB-C3EC-394C-BCCC-2ED658C673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6248" y="997527"/>
            <a:ext cx="3890152" cy="1688895"/>
          </a:xfrm>
          <a:prstGeom prst="rect">
            <a:avLst/>
          </a:prstGeom>
        </p:spPr>
      </p:pic>
      <p:sp>
        <p:nvSpPr>
          <p:cNvPr id="3" name="Title 2" descr="Why is education important? " title="Slide title">
            <a:extLst>
              <a:ext uri="{FF2B5EF4-FFF2-40B4-BE49-F238E27FC236}">
                <a16:creationId xmlns:a16="http://schemas.microsoft.com/office/drawing/2014/main" id="{AE1B3BA4-4526-E88B-BC15-46B5EF5D72E2}"/>
              </a:ext>
            </a:extLst>
          </p:cNvPr>
          <p:cNvSpPr>
            <a:spLocks noGrp="1"/>
          </p:cNvSpPr>
          <p:nvPr>
            <p:ph type="title"/>
          </p:nvPr>
        </p:nvSpPr>
        <p:spPr/>
        <p:txBody>
          <a:bodyPr/>
          <a:lstStyle/>
          <a:p>
            <a:r>
              <a:rPr lang="en-US" sz="4400" b="1" strike="noStrike" spc="-1" dirty="0">
                <a:solidFill>
                  <a:srgbClr val="38AA34"/>
                </a:solidFill>
                <a:latin typeface="Museo Sans 900"/>
                <a:ea typeface="DejaVu Sans"/>
              </a:rPr>
              <a:t>Why is education important?</a:t>
            </a:r>
            <a:br>
              <a:rPr lang="en-GB" sz="4400" b="0" strike="noStrike" spc="-1" dirty="0">
                <a:solidFill>
                  <a:srgbClr val="000000"/>
                </a:solidFill>
                <a:latin typeface="Arial"/>
              </a:rPr>
            </a:br>
            <a:endParaRPr lang="en-US" dirty="0"/>
          </a:p>
        </p:txBody>
      </p:sp>
      <p:sp>
        <p:nvSpPr>
          <p:cNvPr id="6" name="Slide Number Placeholder 5" descr="Slide #5">
            <a:extLst>
              <a:ext uri="{FF2B5EF4-FFF2-40B4-BE49-F238E27FC236}">
                <a16:creationId xmlns:a16="http://schemas.microsoft.com/office/drawing/2014/main" id="{E0D72BF8-F0AA-1F16-187F-0F3A6EDA7D32}"/>
              </a:ext>
              <a:ext uri="{C183D7F6-B498-43B3-948B-1728B52AA6E4}">
                <adec:decorative xmlns:adec="http://schemas.microsoft.com/office/drawing/2017/decorative" val="0"/>
              </a:ext>
            </a:extLst>
          </p:cNvPr>
          <p:cNvSpPr>
            <a:spLocks noGrp="1"/>
          </p:cNvSpPr>
          <p:nvPr>
            <p:ph type="sldNum" idx="1"/>
          </p:nvPr>
        </p:nvSpPr>
        <p:spPr/>
        <p:txBody>
          <a:bodyPr/>
          <a:lstStyle/>
          <a:p>
            <a:fld id="{874ACE99-A20C-4E5A-8312-79C320548B50}" type="slidenum">
              <a:rPr lang="en-GB" smtClean="0"/>
              <a:t>5</a:t>
            </a:fld>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 graphic &#10;&#10;244 million children around the world are out of school ">
            <a:extLst>
              <a:ext uri="{FF2B5EF4-FFF2-40B4-BE49-F238E27FC236}">
                <a16:creationId xmlns:a16="http://schemas.microsoft.com/office/drawing/2014/main" id="{EAB795BC-DFB7-83B9-E0F6-C06A7FF06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363" y="3428999"/>
            <a:ext cx="5486220" cy="2546434"/>
          </a:xfrm>
          <a:prstGeom prst="rect">
            <a:avLst/>
          </a:prstGeom>
        </p:spPr>
      </p:pic>
      <p:pic>
        <p:nvPicPr>
          <p:cNvPr id="5" name="Picture 4" descr="Speech bubble&#10;&#10;Huge progress has been made in recent years and many more children are now in school. But millions of children are still missing out on an education.&#10;">
            <a:extLst>
              <a:ext uri="{FF2B5EF4-FFF2-40B4-BE49-F238E27FC236}">
                <a16:creationId xmlns:a16="http://schemas.microsoft.com/office/drawing/2014/main" id="{C7703567-5657-4084-8192-B9158DEF07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17" y="534968"/>
            <a:ext cx="8500500" cy="3143414"/>
          </a:xfrm>
          <a:prstGeom prst="rect">
            <a:avLst/>
          </a:prstGeom>
        </p:spPr>
      </p:pic>
      <p:sp>
        <p:nvSpPr>
          <p:cNvPr id="3" name="Title 2">
            <a:extLst>
              <a:ext uri="{FF2B5EF4-FFF2-40B4-BE49-F238E27FC236}">
                <a16:creationId xmlns:a16="http://schemas.microsoft.com/office/drawing/2014/main" id="{200C9E08-6C33-417C-0A6C-AEE849A84A4C}"/>
              </a:ext>
            </a:extLst>
          </p:cNvPr>
          <p:cNvSpPr>
            <a:spLocks noGrp="1"/>
          </p:cNvSpPr>
          <p:nvPr>
            <p:ph type="title"/>
          </p:nvPr>
        </p:nvSpPr>
        <p:spPr>
          <a:xfrm>
            <a:off x="395417" y="-1397702"/>
            <a:ext cx="10972440" cy="1144800"/>
          </a:xfrm>
        </p:spPr>
        <p:txBody>
          <a:bodyPr/>
          <a:lstStyle/>
          <a:p>
            <a:r>
              <a:rPr lang="en-US" dirty="0"/>
              <a:t>Children out of school</a:t>
            </a:r>
          </a:p>
        </p:txBody>
      </p:sp>
      <p:sp>
        <p:nvSpPr>
          <p:cNvPr id="2" name="PlaceHolder 1" descr="Slide #6">
            <a:extLst>
              <a:ext uri="{C183D7F6-B498-43B3-948B-1728B52AA6E4}">
                <adec:decorative xmlns:adec="http://schemas.microsoft.com/office/drawing/2017/decorative" val="0"/>
              </a:ext>
            </a:extLst>
          </p:cNvPr>
          <p:cNvSpPr>
            <a:spLocks noGrp="1"/>
          </p:cNvSpPr>
          <p:nvPr>
            <p:ph type="sldNum" idx="1"/>
          </p:nvPr>
        </p:nvSpPr>
        <p:spPr/>
        <p:txBody>
          <a:bodyPr/>
          <a:lstStyle/>
          <a:p>
            <a:fld id="{0BB9C3B8-7725-4B10-8993-0F9D323AC3D5}" type="slidenum">
              <a:rPr/>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eech bubble&#10;&#10;Why might girls be more likely to miss out on education?&#10;">
            <a:extLst>
              <a:ext uri="{FF2B5EF4-FFF2-40B4-BE49-F238E27FC236}">
                <a16:creationId xmlns:a16="http://schemas.microsoft.com/office/drawing/2014/main" id="{E3486632-2A56-B492-0E32-D39440EE2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400" y="3059742"/>
            <a:ext cx="5054600" cy="2693025"/>
          </a:xfrm>
          <a:prstGeom prst="rect">
            <a:avLst/>
          </a:prstGeom>
        </p:spPr>
      </p:pic>
      <p:sp>
        <p:nvSpPr>
          <p:cNvPr id="178" name="Rectangle 177" descr="Text box &#10;&#10;Many of the barriers to education affect children of all genders. But in some parts of the world, girls are much more likely to be out of school.&#13;&#10;"/>
          <p:cNvSpPr/>
          <p:nvPr/>
        </p:nvSpPr>
        <p:spPr>
          <a:xfrm>
            <a:off x="900000" y="900000"/>
            <a:ext cx="6118560" cy="3536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Clr>
                <a:srgbClr val="000000"/>
              </a:buClr>
              <a:buSzPct val="45000"/>
            </a:pPr>
            <a:r>
              <a:rPr lang="en-US" sz="3200" strike="noStrike" spc="-202" dirty="0">
                <a:solidFill>
                  <a:srgbClr val="000000"/>
                </a:solidFill>
                <a:latin typeface="Museo Sans 900"/>
                <a:ea typeface="DejaVu Sans"/>
              </a:rPr>
              <a:t>Many of the barriers to education affect children of all genders. But in some parts of the world, girls are much more likely to be out of school.</a:t>
            </a:r>
            <a:endParaRPr lang="en-GB" sz="3200" strike="noStrike" spc="-1" dirty="0">
              <a:solidFill>
                <a:srgbClr val="000000"/>
              </a:solidFill>
              <a:latin typeface="Arial"/>
            </a:endParaRPr>
          </a:p>
        </p:txBody>
      </p:sp>
      <p:sp>
        <p:nvSpPr>
          <p:cNvPr id="3" name="Title 2" descr="Slide title &#10;&#10;Barriers to girls’ education ">
            <a:extLst>
              <a:ext uri="{FF2B5EF4-FFF2-40B4-BE49-F238E27FC236}">
                <a16:creationId xmlns:a16="http://schemas.microsoft.com/office/drawing/2014/main" id="{AD5F730A-69A6-48A4-8099-BD3B27B9AE3B}"/>
              </a:ext>
            </a:extLst>
          </p:cNvPr>
          <p:cNvSpPr>
            <a:spLocks noGrp="1"/>
          </p:cNvSpPr>
          <p:nvPr>
            <p:ph type="title"/>
          </p:nvPr>
        </p:nvSpPr>
        <p:spPr>
          <a:xfrm>
            <a:off x="366120" y="-1478160"/>
            <a:ext cx="10972440" cy="1144800"/>
          </a:xfrm>
        </p:spPr>
        <p:txBody>
          <a:bodyPr/>
          <a:lstStyle/>
          <a:p>
            <a:r>
              <a:rPr lang="en-US" dirty="0"/>
              <a:t>Barriers to girls’ education</a:t>
            </a:r>
          </a:p>
        </p:txBody>
      </p:sp>
      <p:sp>
        <p:nvSpPr>
          <p:cNvPr id="2" name="PlaceHolder 1" descr="Slide #7"/>
          <p:cNvSpPr>
            <a:spLocks noGrp="1"/>
          </p:cNvSpPr>
          <p:nvPr>
            <p:ph type="sldNum" idx="1"/>
          </p:nvPr>
        </p:nvSpPr>
        <p:spPr/>
        <p:txBody>
          <a:bodyPr/>
          <a:lstStyle/>
          <a:p>
            <a:fld id="{3B318BEA-784C-452E-A598-A6947B4D69C6}" type="slidenum">
              <a:r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peech bubble 4 &#10;&#10;Nurse ">
            <a:extLst>
              <a:ext uri="{FF2B5EF4-FFF2-40B4-BE49-F238E27FC236}">
                <a16:creationId xmlns:a16="http://schemas.microsoft.com/office/drawing/2014/main" id="{CFA8A363-F17C-BF02-307D-01A4764B0C41}"/>
              </a:ext>
            </a:extLst>
          </p:cNvPr>
          <p:cNvPicPr>
            <a:picLocks noChangeAspect="1"/>
          </p:cNvPicPr>
          <p:nvPr/>
        </p:nvPicPr>
        <p:blipFill rotWithShape="1">
          <a:blip r:embed="rId3">
            <a:extLst>
              <a:ext uri="{28A0092B-C50C-407E-A947-70E740481C1C}">
                <a14:useLocalDpi xmlns:a14="http://schemas.microsoft.com/office/drawing/2010/main" val="0"/>
              </a:ext>
            </a:extLst>
          </a:blip>
          <a:srcRect l="-4303" t="5140" r="1"/>
          <a:stretch/>
        </p:blipFill>
        <p:spPr>
          <a:xfrm>
            <a:off x="5969340" y="3452869"/>
            <a:ext cx="5668554" cy="2402918"/>
          </a:xfrm>
          <a:prstGeom prst="rect">
            <a:avLst/>
          </a:prstGeom>
        </p:spPr>
      </p:pic>
      <p:pic>
        <p:nvPicPr>
          <p:cNvPr id="9" name="Picture 8" descr="Speech bubble 3&#10;&#10;Construction worker">
            <a:extLst>
              <a:ext uri="{FF2B5EF4-FFF2-40B4-BE49-F238E27FC236}">
                <a16:creationId xmlns:a16="http://schemas.microsoft.com/office/drawing/2014/main" id="{242AE4AC-2F96-F22F-1755-2E042522B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223" y="3429000"/>
            <a:ext cx="5502514" cy="2626200"/>
          </a:xfrm>
          <a:prstGeom prst="rect">
            <a:avLst/>
          </a:prstGeom>
        </p:spPr>
      </p:pic>
      <p:pic>
        <p:nvPicPr>
          <p:cNvPr id="7" name="Picture 6" descr="Speech bubble 2&#10;&#10;Firefighter ">
            <a:extLst>
              <a:ext uri="{FF2B5EF4-FFF2-40B4-BE49-F238E27FC236}">
                <a16:creationId xmlns:a16="http://schemas.microsoft.com/office/drawing/2014/main" id="{67151C84-49F8-628D-4631-8618ABB926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8314" y="1037875"/>
            <a:ext cx="4784393" cy="2269520"/>
          </a:xfrm>
          <a:prstGeom prst="rect">
            <a:avLst/>
          </a:prstGeom>
        </p:spPr>
      </p:pic>
      <p:pic>
        <p:nvPicPr>
          <p:cNvPr id="5" name="Picture 4" descr="Speech bubble 1 &#10;&#10;Teacher ">
            <a:extLst>
              <a:ext uri="{FF2B5EF4-FFF2-40B4-BE49-F238E27FC236}">
                <a16:creationId xmlns:a16="http://schemas.microsoft.com/office/drawing/2014/main" id="{FA3999D9-F358-FE18-B14A-444563615F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495" y="1037875"/>
            <a:ext cx="5235625" cy="2269520"/>
          </a:xfrm>
          <a:prstGeom prst="rect">
            <a:avLst/>
          </a:prstGeom>
        </p:spPr>
      </p:pic>
      <p:sp>
        <p:nvSpPr>
          <p:cNvPr id="3" name="Title 2" descr="Slide title &#10;Draw a person doing one of these jobs.&#10;&#10;Teaching note: Alternative to drawing, learners could be asked to come up with any words they would use to describe one of these careers (these could be written or shared verbally).">
            <a:extLst>
              <a:ext uri="{FF2B5EF4-FFF2-40B4-BE49-F238E27FC236}">
                <a16:creationId xmlns:a16="http://schemas.microsoft.com/office/drawing/2014/main" id="{AFA7630C-3A56-A1C1-F2E8-DE683545A062}"/>
              </a:ext>
            </a:extLst>
          </p:cNvPr>
          <p:cNvSpPr>
            <a:spLocks noGrp="1"/>
          </p:cNvSpPr>
          <p:nvPr>
            <p:ph type="title"/>
          </p:nvPr>
        </p:nvSpPr>
        <p:spPr>
          <a:xfrm>
            <a:off x="483120" y="244440"/>
            <a:ext cx="10972440" cy="1144800"/>
          </a:xfrm>
        </p:spPr>
        <p:txBody>
          <a:bodyPr/>
          <a:lstStyle/>
          <a:p>
            <a:r>
              <a:rPr lang="en-US" sz="4400" b="1" strike="noStrike" spc="-1" dirty="0">
                <a:solidFill>
                  <a:srgbClr val="38AA34"/>
                </a:solidFill>
                <a:latin typeface="Museo Sans 900"/>
                <a:ea typeface="DejaVu Sans"/>
              </a:rPr>
              <a:t>Draw a person doing one of these jobs.</a:t>
            </a:r>
            <a:br>
              <a:rPr lang="en-GB" sz="4400" b="0" strike="noStrike" spc="-1" dirty="0">
                <a:solidFill>
                  <a:srgbClr val="000000"/>
                </a:solidFill>
                <a:latin typeface="Arial"/>
              </a:rPr>
            </a:br>
            <a:endParaRPr lang="en-US" dirty="0"/>
          </a:p>
        </p:txBody>
      </p:sp>
      <p:sp>
        <p:nvSpPr>
          <p:cNvPr id="2" name="PlaceHolder 1" descr="Slide #8"/>
          <p:cNvSpPr>
            <a:spLocks noGrp="1"/>
          </p:cNvSpPr>
          <p:nvPr>
            <p:ph type="sldNum" idx="1"/>
          </p:nvPr>
        </p:nvSpPr>
        <p:spPr/>
        <p:txBody>
          <a:bodyPr/>
          <a:lstStyle/>
          <a:p>
            <a:fld id="{5F2598CE-6DFD-4E13-8E0E-0A02E50B28C1}" type="slidenum">
              <a:r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551CDE-B485-D155-F102-78AFA478161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445" t="8376" b="12797"/>
          <a:stretch/>
        </p:blipFill>
        <p:spPr>
          <a:xfrm>
            <a:off x="7710055" y="1955313"/>
            <a:ext cx="3869165" cy="3178494"/>
          </a:xfrm>
          <a:prstGeom prst="rect">
            <a:avLst/>
          </a:prstGeom>
        </p:spPr>
      </p:pic>
      <p:pic>
        <p:nvPicPr>
          <p:cNvPr id="7" name="Picture 6" descr="Speech bubble &#10;&#10;A stereotype is a simplified idea or belief that many people have. It might be about a particular thing, person, group of people or place.">
            <a:extLst>
              <a:ext uri="{FF2B5EF4-FFF2-40B4-BE49-F238E27FC236}">
                <a16:creationId xmlns:a16="http://schemas.microsoft.com/office/drawing/2014/main" id="{361B1A56-7979-139D-A3B1-98D464DA53DD}"/>
              </a:ext>
            </a:extLst>
          </p:cNvPr>
          <p:cNvPicPr>
            <a:picLocks noChangeAspect="1"/>
          </p:cNvPicPr>
          <p:nvPr/>
        </p:nvPicPr>
        <p:blipFill rotWithShape="1">
          <a:blip r:embed="rId4">
            <a:extLst>
              <a:ext uri="{28A0092B-C50C-407E-A947-70E740481C1C}">
                <a14:useLocalDpi xmlns:a14="http://schemas.microsoft.com/office/drawing/2010/main" val="0"/>
              </a:ext>
            </a:extLst>
          </a:blip>
          <a:srcRect l="4751" t="3260" r="4049"/>
          <a:stretch/>
        </p:blipFill>
        <p:spPr>
          <a:xfrm>
            <a:off x="606780" y="1630468"/>
            <a:ext cx="6284311" cy="3828184"/>
          </a:xfrm>
          <a:prstGeom prst="rect">
            <a:avLst/>
          </a:prstGeom>
        </p:spPr>
      </p:pic>
      <p:sp>
        <p:nvSpPr>
          <p:cNvPr id="3" name="Title 2" descr="Slide title &#10;&#10;What is a stereotype?&#10;&#10;Side 1 of 2  ">
            <a:extLst>
              <a:ext uri="{FF2B5EF4-FFF2-40B4-BE49-F238E27FC236}">
                <a16:creationId xmlns:a16="http://schemas.microsoft.com/office/drawing/2014/main" id="{BEF300EE-1396-CB99-6C69-37A2950CED5A}"/>
              </a:ext>
            </a:extLst>
          </p:cNvPr>
          <p:cNvSpPr>
            <a:spLocks noGrp="1"/>
          </p:cNvSpPr>
          <p:nvPr>
            <p:ph type="title"/>
          </p:nvPr>
        </p:nvSpPr>
        <p:spPr>
          <a:xfrm>
            <a:off x="606780" y="605826"/>
            <a:ext cx="10972440" cy="1144800"/>
          </a:xfrm>
        </p:spPr>
        <p:txBody>
          <a:bodyPr/>
          <a:lstStyle/>
          <a:p>
            <a:r>
              <a:rPr lang="en-US" sz="4400" b="1" strike="noStrike" spc="-1" dirty="0">
                <a:solidFill>
                  <a:srgbClr val="1A70B8"/>
                </a:solidFill>
                <a:latin typeface="Museo Sans 900"/>
                <a:ea typeface="DejaVu Sans"/>
              </a:rPr>
              <a:t>What is a stereotype?</a:t>
            </a:r>
            <a:br>
              <a:rPr lang="en-GB" sz="4400" b="0" strike="noStrike" spc="-1" dirty="0">
                <a:solidFill>
                  <a:srgbClr val="000000"/>
                </a:solidFill>
                <a:latin typeface="Arial"/>
              </a:rPr>
            </a:br>
            <a:endParaRPr lang="en-US" dirty="0"/>
          </a:p>
        </p:txBody>
      </p:sp>
      <p:sp>
        <p:nvSpPr>
          <p:cNvPr id="2" name="PlaceHolder 1" descr="Slide #9"/>
          <p:cNvSpPr>
            <a:spLocks noGrp="1"/>
          </p:cNvSpPr>
          <p:nvPr>
            <p:ph type="sldNum" idx="1"/>
          </p:nvPr>
        </p:nvSpPr>
        <p:spPr/>
        <p:txBody>
          <a:bodyPr/>
          <a:lstStyle/>
          <a:p>
            <a:fld id="{C0DB28E1-208C-4E7D-9E59-66AD5CC78F3C}" type="slidenum">
              <a:rPr/>
              <a:t>9</a:t>
            </a:fld>
            <a:endParaRPr/>
          </a:p>
        </p:txBody>
      </p:sp>
    </p:spTree>
  </p:cSld>
  <p:clrMapOvr>
    <a:masterClrMapping/>
  </p:clrMapOvr>
</p:sld>
</file>

<file path=ppt/theme/theme1.xml><?xml version="1.0" encoding="utf-8"?>
<a:theme xmlns:a="http://schemas.openxmlformats.org/drawingml/2006/main" name="Title Slide">
  <a:themeElements>
    <a:clrScheme name="Custom 4">
      <a:dk1>
        <a:srgbClr val="000000"/>
      </a:dk1>
      <a:lt1>
        <a:srgbClr val="FFFFFF"/>
      </a:lt1>
      <a:dk2>
        <a:srgbClr val="1A70B8"/>
      </a:dk2>
      <a:lt2>
        <a:srgbClr val="34A9E1"/>
      </a:lt2>
      <a:accent1>
        <a:srgbClr val="38AA34"/>
      </a:accent1>
      <a:accent2>
        <a:srgbClr val="93C11C"/>
      </a:accent2>
      <a:accent3>
        <a:srgbClr val="E94D18"/>
      </a:accent3>
      <a:accent4>
        <a:srgbClr val="F39100"/>
      </a:accent4>
      <a:accent5>
        <a:srgbClr val="00A19A"/>
      </a:accent5>
      <a:accent6>
        <a:srgbClr val="D60651"/>
      </a:accent6>
      <a:hlink>
        <a:srgbClr val="1A70B8"/>
      </a:hlink>
      <a:folHlink>
        <a:srgbClr val="34A9E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a:themeElements>
    <a:clrScheme name="Custom 4">
      <a:dk1>
        <a:srgbClr val="000000"/>
      </a:dk1>
      <a:lt1>
        <a:srgbClr val="FFFFFF"/>
      </a:lt1>
      <a:dk2>
        <a:srgbClr val="1A70B8"/>
      </a:dk2>
      <a:lt2>
        <a:srgbClr val="34A9E1"/>
      </a:lt2>
      <a:accent1>
        <a:srgbClr val="38AA34"/>
      </a:accent1>
      <a:accent2>
        <a:srgbClr val="93C11C"/>
      </a:accent2>
      <a:accent3>
        <a:srgbClr val="E94D18"/>
      </a:accent3>
      <a:accent4>
        <a:srgbClr val="F39100"/>
      </a:accent4>
      <a:accent5>
        <a:srgbClr val="00A19A"/>
      </a:accent5>
      <a:accent6>
        <a:srgbClr val="D60651"/>
      </a:accent6>
      <a:hlink>
        <a:srgbClr val="1A70B8"/>
      </a:hlink>
      <a:folHlink>
        <a:srgbClr val="34A9E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A70B8"/>
      </a:dk2>
      <a:lt2>
        <a:srgbClr val="34A9E1"/>
      </a:lt2>
      <a:accent1>
        <a:srgbClr val="38AA34"/>
      </a:accent1>
      <a:accent2>
        <a:srgbClr val="93C11C"/>
      </a:accent2>
      <a:accent3>
        <a:srgbClr val="E94D18"/>
      </a:accent3>
      <a:accent4>
        <a:srgbClr val="F39100"/>
      </a:accent4>
      <a:accent5>
        <a:srgbClr val="00A19A"/>
      </a:accent5>
      <a:accent6>
        <a:srgbClr val="D60651"/>
      </a:accent6>
      <a:hlink>
        <a:srgbClr val="1A70B8"/>
      </a:hlink>
      <a:folHlink>
        <a:srgbClr val="34A9E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44A65374374646AD957C56C8E6910A" ma:contentTypeVersion="15" ma:contentTypeDescription="Create a new document." ma:contentTypeScope="" ma:versionID="0ec0634bb49d2a055772391542ff87bb">
  <xsd:schema xmlns:xsd="http://www.w3.org/2001/XMLSchema" xmlns:xs="http://www.w3.org/2001/XMLSchema" xmlns:p="http://schemas.microsoft.com/office/2006/metadata/properties" xmlns:ns2="2ea0d13e-6662-48b9-9f16-362ada5ac052" xmlns:ns3="a78c6f89-7204-4a13-b146-5119ac872cc6" targetNamespace="http://schemas.microsoft.com/office/2006/metadata/properties" ma:root="true" ma:fieldsID="93a26b7cb14549d8484e90496d408ff3" ns2:_="" ns3:_="">
    <xsd:import namespace="2ea0d13e-6662-48b9-9f16-362ada5ac052"/>
    <xsd:import namespace="a78c6f89-7204-4a13-b146-5119ac872c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0d13e-6662-48b9-9f16-362ada5ac0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d16e63b-c26a-410b-bdb1-f6730d3fbc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8c6f89-7204-4a13-b146-5119ac872cc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d3a3f35-dee1-4f77-87a5-c9318aeb907a}" ma:internalName="TaxCatchAll" ma:showField="CatchAllData" ma:web="a78c6f89-7204-4a13-b146-5119ac872c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78c6f89-7204-4a13-b146-5119ac872cc6" xsi:nil="true"/>
    <lcf76f155ced4ddcb4097134ff3c332f xmlns="2ea0d13e-6662-48b9-9f16-362ada5ac05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E25F4E-3881-4041-A6DE-E8927743C64B}">
  <ds:schemaRefs>
    <ds:schemaRef ds:uri="http://schemas.microsoft.com/sharepoint/v3/contenttype/forms"/>
  </ds:schemaRefs>
</ds:datastoreItem>
</file>

<file path=customXml/itemProps2.xml><?xml version="1.0" encoding="utf-8"?>
<ds:datastoreItem xmlns:ds="http://schemas.openxmlformats.org/officeDocument/2006/customXml" ds:itemID="{107C7484-F2C4-4065-AE15-690B991B91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a0d13e-6662-48b9-9f16-362ada5ac052"/>
    <ds:schemaRef ds:uri="a78c6f89-7204-4a13-b146-5119ac872c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6F377-081F-40C8-A641-B8EFBE8F0F85}">
  <ds:schemaRef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 ds:uri="http://purl.org/dc/elements/1.1/"/>
    <ds:schemaRef ds:uri="http://schemas.microsoft.com/office/2006/documentManagement/types"/>
    <ds:schemaRef ds:uri="a78c6f89-7204-4a13-b146-5119ac872cc6"/>
    <ds:schemaRef ds:uri="2ea0d13e-6662-48b9-9f16-362ada5ac052"/>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6379</TotalTime>
  <Words>1615</Words>
  <Application>Microsoft Macintosh PowerPoint</Application>
  <PresentationFormat>Widescreen</PresentationFormat>
  <Paragraphs>120</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Museo Sans 900</vt:lpstr>
      <vt:lpstr>Symbol</vt:lpstr>
      <vt:lpstr>Times New Roman</vt:lpstr>
      <vt:lpstr>Wingdings</vt:lpstr>
      <vt:lpstr>Title Slide</vt:lpstr>
      <vt:lpstr>Title Slide</vt:lpstr>
      <vt:lpstr>Education unlocks opportunities for girls</vt:lpstr>
      <vt:lpstr>Agree or Disagree?</vt:lpstr>
      <vt:lpstr>UN Convention on the Rights of the Child</vt:lpstr>
      <vt:lpstr>Sustainable Development Goals</vt:lpstr>
      <vt:lpstr>Why is education important? </vt:lpstr>
      <vt:lpstr>Children out of school</vt:lpstr>
      <vt:lpstr>Barriers to girls’ education</vt:lpstr>
      <vt:lpstr>Draw a person doing one of these jobs. </vt:lpstr>
      <vt:lpstr>What is a stereotype? </vt:lpstr>
      <vt:lpstr>What is a stereotype? (2) </vt:lpstr>
      <vt:lpstr>Can you think of any examples? </vt:lpstr>
      <vt:lpstr>Gender activity</vt:lpstr>
      <vt:lpstr>Discussion time </vt:lpstr>
      <vt:lpstr>What is gender inequality?</vt:lpstr>
      <vt:lpstr>Thinking about gender inequality </vt:lpstr>
      <vt:lpstr>Skills for the future </vt:lpstr>
      <vt:lpstr>How might gender stereotypes affect these rights? </vt:lpstr>
      <vt:lpstr>How are gender stereotypes promoted? </vt:lpstr>
      <vt:lpstr>Speaking up for girls’ education</vt:lpstr>
      <vt:lpstr>Creating change</vt:lpstr>
      <vt:lpstr>End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Nick Eagleton</dc:creator>
  <dc:description/>
  <cp:lastModifiedBy>Darika Ahrens</cp:lastModifiedBy>
  <cp:revision>298</cp:revision>
  <dcterms:created xsi:type="dcterms:W3CDTF">2019-11-26T10:13:47Z</dcterms:created>
  <dcterms:modified xsi:type="dcterms:W3CDTF">2023-11-06T11:34:01Z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0x0101008344A65374374646AD957C56C8E6910A</vt:lpwstr>
  </property>
  <property fmtid="{D5CDD505-2E9C-101B-9397-08002B2CF9AE}" pid="3" name="Notes">
    <vt:i4>21</vt:i4>
  </property>
  <property fmtid="{D5CDD505-2E9C-101B-9397-08002B2CF9AE}" pid="4" name="PresentationFormat">
    <vt:lpwstr>Widescreen</vt:lpwstr>
  </property>
  <property fmtid="{D5CDD505-2E9C-101B-9397-08002B2CF9AE}" pid="5" name="Slides">
    <vt:i4>23</vt:i4>
  </property>
  <property fmtid="{D5CDD505-2E9C-101B-9397-08002B2CF9AE}" pid="6" name="MediaServiceImageTags">
    <vt:lpwstr/>
  </property>
</Properties>
</file>