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sldIdLst>
    <p:sldId id="258" r:id="rId5"/>
    <p:sldId id="324" r:id="rId6"/>
    <p:sldId id="307" r:id="rId7"/>
    <p:sldId id="321" r:id="rId8"/>
    <p:sldId id="309" r:id="rId9"/>
    <p:sldId id="311" r:id="rId10"/>
    <p:sldId id="325" r:id="rId11"/>
    <p:sldId id="315" r:id="rId12"/>
    <p:sldId id="317" r:id="rId13"/>
    <p:sldId id="313" r:id="rId14"/>
    <p:sldId id="318" r:id="rId15"/>
    <p:sldId id="320" r:id="rId16"/>
    <p:sldId id="326" r:id="rId17"/>
    <p:sldId id="323" r:id="rId18"/>
    <p:sldId id="322" r:id="rId19"/>
    <p:sldId id="312" r:id="rId20"/>
    <p:sldId id="316" r:id="rId21"/>
    <p:sldId id="32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Spillius" initials="A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4F8AA-E0CC-2B28-4079-F37D4A442047}" v="138" dt="2024-11-05T12:53:16.112"/>
    <p1510:client id="{7C824E46-F3E9-384A-56C4-603085E53D84}" v="594" dt="2024-11-04T13:20:20.286"/>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6" autoAdjust="0"/>
    <p:restoredTop sz="79359" autoAdjust="0"/>
  </p:normalViewPr>
  <p:slideViewPr>
    <p:cSldViewPr snapToGrid="0" snapToObjects="1">
      <p:cViewPr varScale="1">
        <p:scale>
          <a:sx n="137" d="100"/>
          <a:sy n="137" d="100"/>
        </p:scale>
        <p:origin x="714"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11/21/2024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dirty="0"/>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gov.uk/government/publications/budget-2021-document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This</a:t>
            </a:r>
            <a:r>
              <a:rPr lang="en-GB" b="0" baseline="0" dirty="0"/>
              <a:t> slideshow is designed for use alongside the Education can unlock big change activities for ages 7-16.</a:t>
            </a:r>
          </a:p>
          <a:p>
            <a:endParaRPr lang="en-GB" sz="1200" b="0" i="0" kern="1200" baseline="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These cross-curricular activities help learners to appreciate the power of education in unlocking big change. </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Learners will think about their hopes and aspirations for the future and what changes they would like to see happen in the world. They will learn about the Sustainable Development Goals (SDGs), the set of global goals and targets aimed at making our world a better place, and investigate the importance of education in achieving these goals. In the final activity, learners are encouraged to creatively share their ideas about how education can unlock big change. </a:t>
            </a:r>
          </a:p>
          <a:p>
            <a:r>
              <a:rPr lang="en-GB" sz="1200" b="0" i="0" kern="1200" dirty="0">
                <a:solidFill>
                  <a:schemeClr val="tx1"/>
                </a:solidFill>
                <a:effectLst/>
                <a:latin typeface="Museo Sans 900" panose="02000000000000000000" pitchFamily="2" charset="77"/>
                <a:ea typeface="+mn-ea"/>
                <a:cs typeface="+mn-cs"/>
              </a:rPr>
              <a:t>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Discuss learners’ thoughts and ideas about what education means. Ask them to think about h</a:t>
            </a:r>
            <a:r>
              <a:rPr lang="en-US" sz="1200" b="0" i="0" kern="1200" dirty="0">
                <a:solidFill>
                  <a:schemeClr val="tx1"/>
                </a:solidFill>
                <a:effectLst/>
                <a:latin typeface="Museo Sans 900" panose="02000000000000000000" pitchFamily="2" charset="77"/>
                <a:ea typeface="+mn-ea"/>
                <a:cs typeface="+mn-cs"/>
              </a:rPr>
              <a:t>ow, where and when they learn and who might help them to learn? </a:t>
            </a:r>
            <a:r>
              <a:rPr lang="en-GB" sz="1200" b="0" i="0" kern="1200" dirty="0">
                <a:solidFill>
                  <a:schemeClr val="tx1"/>
                </a:solidFill>
                <a:effectLst/>
                <a:latin typeface="Museo Sans 900" panose="02000000000000000000" pitchFamily="2" charset="77"/>
                <a:ea typeface="+mn-ea"/>
                <a:cs typeface="+mn-cs"/>
              </a:rPr>
              <a:t>Make the point that education isn’t just about going to school, we learn in lots of different ways throughout our lives.</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dirty="0"/>
          </a:p>
        </p:txBody>
      </p:sp>
    </p:spTree>
    <p:extLst>
      <p:ext uri="{BB962C8B-B14F-4D97-AF65-F5344CB8AC3E}">
        <p14:creationId xmlns:p14="http://schemas.microsoft.com/office/powerpoint/2010/main" val="3356072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Briefly discuss any initial ideas that learners might have about how education can help to achieve the Global Goals. You could prompt them by asking them to consider specific SDGs. For example, how do you think education could help the world to take climate action (SDG10)? How could education support SDG1 – No poverty?</a:t>
            </a:r>
          </a:p>
          <a:p>
            <a:endParaRPr lang="en-GB"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Give each group a copy of the </a:t>
            </a:r>
            <a:r>
              <a:rPr lang="en-GB" sz="1200" b="1" i="0" kern="1200" dirty="0">
                <a:solidFill>
                  <a:schemeClr val="tx1"/>
                </a:solidFill>
                <a:effectLst/>
                <a:latin typeface="Museo Sans 900" panose="02000000000000000000" pitchFamily="2" charset="77"/>
                <a:ea typeface="+mn-ea"/>
                <a:cs typeface="+mn-cs"/>
              </a:rPr>
              <a:t>Education can unlock big change</a:t>
            </a:r>
            <a:r>
              <a:rPr lang="en-GB" sz="1200" b="0" i="0" kern="1200" dirty="0">
                <a:solidFill>
                  <a:schemeClr val="tx1"/>
                </a:solidFill>
                <a:effectLst/>
                <a:latin typeface="Museo Sans 900" panose="02000000000000000000" pitchFamily="2" charset="77"/>
                <a:ea typeface="+mn-ea"/>
                <a:cs typeface="+mn-cs"/>
              </a:rPr>
              <a:t> activity sheet and ask learners to cut out the statements. Explain that these statements describe some of the possible consequences of education. Learners need to stick the statements on the paper and draw lines to the goal or goals they think this consequence will help to achieve. Say that there are no right or wrong answers; the main aim of this activity is to just get learners thinking about the importance of education.</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For example, distributing food at school could help to achieve SDG2 (zero hunger) and SDG3 (good health and well-being). Learners may be able to think of other goals this consequence of education might help to achieve.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Encourage learners to then add their own ideas of how education could help the SDGs to be achieved. They should write or draw their ideas on the paper around the SDG icons, drawing lines to the relevant goal or goals as before.</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12</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13</a:t>
            </a:fld>
            <a:endParaRPr lang="en-US" dirty="0"/>
          </a:p>
        </p:txBody>
      </p:sp>
    </p:spTree>
    <p:extLst>
      <p:ext uri="{BB962C8B-B14F-4D97-AF65-F5344CB8AC3E}">
        <p14:creationId xmlns:p14="http://schemas.microsoft.com/office/powerpoint/2010/main" val="1859672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where they think the money for education comes from. For things like building and maintaining schools, paying teachers and buying equipment such as books and laptops. Explain that a country’s government will produce a budget. This is a financial plan which sets out how public money (raised through taxes and other sources of income) will be spent. In the UK this process usually happens once a year.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different amounts of money will be allocated to areas such as education, health, defence, transport, housing and the environment. Different countries will choose to spend the money in different ways. Some will decide to spend more on education and some will choose to spend less.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dirty="0"/>
          </a:p>
        </p:txBody>
      </p:sp>
    </p:spTree>
    <p:extLst>
      <p:ext uri="{BB962C8B-B14F-4D97-AF65-F5344CB8AC3E}">
        <p14:creationId xmlns:p14="http://schemas.microsoft.com/office/powerpoint/2010/main" val="898327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what percentage of the UK budget they think is spent on education. Share that in the 2021/22 financial year the </a:t>
            </a:r>
            <a:r>
              <a:rPr lang="en-GB" sz="1200" b="0" i="0" u="sng" kern="1200" dirty="0">
                <a:solidFill>
                  <a:schemeClr val="tx1"/>
                </a:solidFill>
                <a:effectLst/>
                <a:latin typeface="Museo Sans 900" panose="02000000000000000000" pitchFamily="2" charset="77"/>
                <a:ea typeface="+mn-ea"/>
                <a:cs typeface="+mn-cs"/>
                <a:hlinkClick r:id="rId3"/>
              </a:rPr>
              <a:t>UK government is planning to spend about 12% (£124 billion) of public money on education</a:t>
            </a:r>
            <a:r>
              <a:rPr lang="en-GB" sz="1200" b="0" i="0" kern="1200" dirty="0">
                <a:solidFill>
                  <a:schemeClr val="tx1"/>
                </a:solidFill>
                <a:effectLst/>
                <a:latin typeface="Museo Sans 900" panose="02000000000000000000" pitchFamily="2" charset="77"/>
                <a:ea typeface="+mn-ea"/>
                <a:cs typeface="+mn-cs"/>
              </a:rPr>
              <a:t>.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Discuss learners’ responses to this budget allocation. Do they agree with it? What would they spend more or less money on?</a:t>
            </a:r>
          </a:p>
          <a:p>
            <a:endParaRPr lang="en-GB" b="1" dirty="0"/>
          </a:p>
          <a:p>
            <a:r>
              <a:rPr lang="en-GB" b="1" dirty="0"/>
              <a:t>Source:</a:t>
            </a:r>
            <a:r>
              <a:rPr lang="en-GB" b="0" dirty="0"/>
              <a:t> https://www.gov.uk/government/publications/budget-2021-documents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16</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imagine they are a team of advisers to the government of a fictional country. They need to work in together in their group to make a case for education – to persuade a government to spend more of the country’s money on education.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Tell learners that they need to come up with strong reasons to support their case. They could use the statements in the </a:t>
            </a:r>
            <a:r>
              <a:rPr lang="en-GB" sz="1200" b="1" i="0" kern="1200" dirty="0">
                <a:solidFill>
                  <a:schemeClr val="tx1"/>
                </a:solidFill>
                <a:effectLst/>
                <a:latin typeface="Museo Sans 900" panose="02000000000000000000" pitchFamily="2" charset="77"/>
                <a:ea typeface="+mn-ea"/>
                <a:cs typeface="+mn-cs"/>
              </a:rPr>
              <a:t>Education can unlock big change</a:t>
            </a:r>
            <a:r>
              <a:rPr lang="en-GB" sz="1200" b="0" i="0" kern="1200" dirty="0">
                <a:solidFill>
                  <a:schemeClr val="tx1"/>
                </a:solidFill>
                <a:effectLst/>
                <a:latin typeface="Museo Sans 900" panose="02000000000000000000" pitchFamily="2" charset="77"/>
                <a:ea typeface="+mn-ea"/>
                <a:cs typeface="+mn-cs"/>
              </a:rPr>
              <a:t> activity sheets to help them. Learners could also carry out their own research to identify other reasons (see the </a:t>
            </a:r>
            <a:r>
              <a:rPr lang="en-GB" sz="1200" b="1" i="0" kern="1200" dirty="0">
                <a:solidFill>
                  <a:schemeClr val="tx1"/>
                </a:solidFill>
                <a:effectLst/>
                <a:latin typeface="Museo Sans 900" panose="02000000000000000000" pitchFamily="2" charset="77"/>
                <a:ea typeface="+mn-ea"/>
                <a:cs typeface="+mn-cs"/>
              </a:rPr>
              <a:t>useful links and resources</a:t>
            </a:r>
            <a:r>
              <a:rPr lang="en-GB" sz="1200" b="0" i="0" kern="1200" dirty="0">
                <a:solidFill>
                  <a:schemeClr val="tx1"/>
                </a:solidFill>
                <a:effectLst/>
                <a:latin typeface="Museo Sans 900" panose="02000000000000000000" pitchFamily="2" charset="77"/>
                <a:ea typeface="+mn-ea"/>
                <a:cs typeface="+mn-cs"/>
              </a:rPr>
              <a:t>).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learners will also need to decide how to present their ideas. Each group could allocate a spokesperson (or spokespeople) to present their case to the rest of the class. Alternatively, groups could create an infographic, video or presentation.</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17</a:t>
            </a:fld>
            <a:endParaRPr lang="en-US" dirty="0"/>
          </a:p>
        </p:txBody>
      </p:sp>
    </p:spTree>
    <p:extLst>
      <p:ext uri="{BB962C8B-B14F-4D97-AF65-F5344CB8AC3E}">
        <p14:creationId xmlns:p14="http://schemas.microsoft.com/office/powerpoint/2010/main" val="387557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dirty="0"/>
          </a:p>
        </p:txBody>
      </p:sp>
    </p:spTree>
    <p:extLst>
      <p:ext uri="{BB962C8B-B14F-4D97-AF65-F5344CB8AC3E}">
        <p14:creationId xmlns:p14="http://schemas.microsoft.com/office/powerpoint/2010/main" val="24202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Ask learners to imagine that they were able to travel forwards in time to 2030.</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what they would like the world to be like in 2030. What changes would they like to see happen? How would they be feeling in their ideal world of the future?</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Organise learners into groups of three or four. Give each group a large piece of paper and ask learners to draw a big circle on it to represent the world.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to fill this outline of the world with words and pictures to show what their ideal future would be like. Alternatively, they could cut out pictures from newspapers or magazines to create a collage to illustrate their thinking.</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Now ask learners to use words or draw pictures to describe what they think the big issues in our world are. They should record these ideas in the space around their world.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dirty="0"/>
          </a:p>
        </p:txBody>
      </p:sp>
    </p:spTree>
    <p:extLst>
      <p:ext uri="{BB962C8B-B14F-4D97-AF65-F5344CB8AC3E}">
        <p14:creationId xmlns:p14="http://schemas.microsoft.com/office/powerpoint/2010/main" val="1048882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Encourage learners to talk about their ideas in their group before discussing their thoughts as a class. Possible discussion questions are provided on this slide.</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7</a:t>
            </a:fld>
            <a:endParaRPr lang="en-US" dirty="0"/>
          </a:p>
        </p:txBody>
      </p:sp>
    </p:spTree>
    <p:extLst>
      <p:ext uri="{BB962C8B-B14F-4D97-AF65-F5344CB8AC3E}">
        <p14:creationId xmlns:p14="http://schemas.microsoft.com/office/powerpoint/2010/main" val="86511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whether they have heard of the Sustainable Development Goals.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in 2015, countries all over the world came together to commit to the Sustainable Development Goals. The SDGS, also known as the Global Goals are a set of goals and targets aimed at making the world a better place by 2030. The goals apply to everyone, young or old, in all the 193 countries that signed up to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Say that many people around the globe have been working towards these goals. A lot of progress has been made but there is still much more to be done and the Covid-19 pandemic is pushing back some of the progress that has been made.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8</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an important fact about the 17 SDGs is that they are all interconnected – none of the goals can be achieved on its own without the support of the other goals.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9</a:t>
            </a:fld>
            <a:endParaRPr lang="en-US" dirty="0"/>
          </a:p>
        </p:txBody>
      </p:sp>
    </p:spTree>
    <p:extLst>
      <p:ext uri="{BB962C8B-B14F-4D97-AF65-F5344CB8AC3E}">
        <p14:creationId xmlns:p14="http://schemas.microsoft.com/office/powerpoint/2010/main" val="276314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dirty="0"/>
              <a:t>Headline Part One</a:t>
            </a:r>
            <a:endParaRPr lang="en-US" dirty="0"/>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Headline Part Two</a:t>
            </a:r>
            <a:endParaRPr lang="en-US" dirty="0"/>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Disclaimer / Legal text TBC</a:t>
            </a:r>
          </a:p>
          <a:p>
            <a:pPr lvl="0"/>
            <a:r>
              <a:rPr lang="en-GB" dirty="0"/>
              <a:t>© </a:t>
            </a:r>
            <a:r>
              <a:rPr lang="en-GB" dirty="0" err="1"/>
              <a:t>Theirworld</a:t>
            </a:r>
            <a:r>
              <a:rPr lang="en-GB" dirty="0"/>
              <a:t> 2019</a:t>
            </a:r>
            <a:endParaRPr lang="en-US" dirty="0"/>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dirty="0"/>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dirty="0"/>
              <a:t>Click to edit Master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Impact story title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dirty="0"/>
              <a:t>Story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dirty="0"/>
              <a:t>Headline Text</a:t>
            </a:r>
            <a:endParaRPr lang="en-US" dirty="0"/>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dirty="0"/>
              <a:t>Headline Part One</a:t>
            </a:r>
            <a:endParaRPr lang="en-US" dirty="0"/>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Theirworld icon for Big Change. A blue key hole with Red and Orange lines coming out of it.">
            <a:extLst>
              <a:ext uri="{FF2B5EF4-FFF2-40B4-BE49-F238E27FC236}">
                <a16:creationId xmlns:a16="http://schemas.microsoft.com/office/drawing/2014/main" id="{6C976468-EE89-4542-B7D4-E51FD8AD3A15}"/>
              </a:ext>
            </a:extLst>
          </p:cNvPr>
          <p:cNvPicPr>
            <a:picLocks noChangeAspect="1"/>
          </p:cNvPicPr>
          <p:nvPr/>
        </p:nvPicPr>
        <p:blipFill>
          <a:blip r:embed="rId3"/>
          <a:stretch>
            <a:fillRect/>
          </a:stretch>
        </p:blipFill>
        <p:spPr>
          <a:xfrm>
            <a:off x="6765985" y="1020792"/>
            <a:ext cx="4827916" cy="4814645"/>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79425" y="2601119"/>
            <a:ext cx="6700457" cy="1655762"/>
          </a:xfrm>
        </p:spPr>
        <p:txBody>
          <a:bodyPr>
            <a:noAutofit/>
          </a:bodyPr>
          <a:lstStyle/>
          <a:p>
            <a:r>
              <a:rPr lang="en-US" spc="-200" dirty="0">
                <a:solidFill>
                  <a:schemeClr val="accent4"/>
                </a:solidFill>
              </a:rPr>
              <a:t>Education can unlock </a:t>
            </a:r>
            <a:r>
              <a:rPr lang="en-US" spc="-200" dirty="0">
                <a:solidFill>
                  <a:schemeClr val="accent3"/>
                </a:solidFill>
              </a:rPr>
              <a:t>big change</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6700457" cy="1273628"/>
          </a:xfrm>
          <a:prstGeom prst="rect">
            <a:avLst/>
          </a:prstGeom>
        </p:spPr>
        <p:txBody>
          <a:bodyPr/>
          <a:lstStyle/>
          <a:p>
            <a:r>
              <a:rPr lang="en-US" sz="2800" dirty="0"/>
              <a:t>Lesson Slideshow for Educators</a:t>
            </a:r>
          </a:p>
          <a:p>
            <a:endParaRPr lang="en-US" sz="2000" b="0" dirty="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3781E-5732-C54A-B02A-3024B3303537}"/>
              </a:ext>
            </a:extLst>
          </p:cNvPr>
          <p:cNvSpPr>
            <a:spLocks noGrp="1"/>
          </p:cNvSpPr>
          <p:nvPr>
            <p:ph type="ctrTitle"/>
          </p:nvPr>
        </p:nvSpPr>
        <p:spPr>
          <a:xfrm>
            <a:off x="302048" y="84467"/>
            <a:ext cx="6423872" cy="1084500"/>
          </a:xfrm>
        </p:spPr>
        <p:txBody>
          <a:bodyPr>
            <a:normAutofit/>
          </a:bodyPr>
          <a:lstStyle/>
          <a:p>
            <a:r>
              <a:rPr lang="en-US" sz="3600" dirty="0">
                <a:latin typeface="Museo Sans 900"/>
                <a:cs typeface="Arial"/>
              </a:rPr>
              <a:t>What does education mean?</a:t>
            </a:r>
          </a:p>
        </p:txBody>
      </p:sp>
      <p:sp>
        <p:nvSpPr>
          <p:cNvPr id="26" name="Text Placeholder 3">
            <a:extLst>
              <a:ext uri="{FF2B5EF4-FFF2-40B4-BE49-F238E27FC236}">
                <a16:creationId xmlns:a16="http://schemas.microsoft.com/office/drawing/2014/main" id="{49A6935F-CA8A-8F49-8E0C-DC9AB92A2A03}"/>
              </a:ext>
            </a:extLst>
          </p:cNvPr>
          <p:cNvSpPr>
            <a:spLocks noGrp="1"/>
          </p:cNvSpPr>
          <p:nvPr>
            <p:ph type="body" sz="quarter" idx="10"/>
          </p:nvPr>
        </p:nvSpPr>
        <p:spPr>
          <a:xfrm>
            <a:off x="388313" y="1647007"/>
            <a:ext cx="5460590" cy="2450591"/>
          </a:xfrm>
          <a:noFill/>
        </p:spPr>
        <p:txBody>
          <a:bodyPr lIns="91440" tIns="45720" rIns="91440" bIns="45720" anchor="t"/>
          <a:lstStyle/>
          <a:p>
            <a:pPr>
              <a:spcBef>
                <a:spcPts val="1800"/>
              </a:spcBef>
              <a:buClr>
                <a:schemeClr val="tx2"/>
              </a:buClr>
            </a:pPr>
            <a:r>
              <a:rPr lang="en-US" sz="3200" b="0" dirty="0">
                <a:latin typeface="Museo Sans 900"/>
                <a:cs typeface="Arial"/>
              </a:rPr>
              <a:t>How do you learn?</a:t>
            </a:r>
            <a:endParaRPr lang="en-US" sz="3200"/>
          </a:p>
          <a:p>
            <a:pPr>
              <a:spcBef>
                <a:spcPts val="1800"/>
              </a:spcBef>
              <a:buClr>
                <a:schemeClr val="tx2"/>
              </a:buClr>
            </a:pPr>
            <a:r>
              <a:rPr lang="en-US" sz="3200" b="0" dirty="0">
                <a:latin typeface="Museo Sans 900"/>
                <a:cs typeface="Arial"/>
              </a:rPr>
              <a:t>Where do you learn?</a:t>
            </a:r>
          </a:p>
          <a:p>
            <a:pPr>
              <a:spcBef>
                <a:spcPts val="1800"/>
              </a:spcBef>
              <a:buClr>
                <a:schemeClr val="tx2"/>
              </a:buClr>
            </a:pPr>
            <a:r>
              <a:rPr lang="en-US" sz="3200" b="0" dirty="0">
                <a:latin typeface="Museo Sans 900"/>
                <a:cs typeface="Arial"/>
              </a:rPr>
              <a:t>When do you learn?</a:t>
            </a:r>
          </a:p>
          <a:p>
            <a:pPr>
              <a:spcBef>
                <a:spcPts val="1800"/>
              </a:spcBef>
              <a:buClr>
                <a:schemeClr val="tx2"/>
              </a:buClr>
            </a:pPr>
            <a:r>
              <a:rPr lang="en-US" sz="3200" b="0" dirty="0">
                <a:latin typeface="Museo Sans 900"/>
                <a:cs typeface="Arial"/>
              </a:rPr>
              <a:t>Who helps you to learn?</a:t>
            </a:r>
          </a:p>
        </p:txBody>
      </p:sp>
      <p:sp>
        <p:nvSpPr>
          <p:cNvPr id="3" name="Picture Placeholder 2"/>
          <p:cNvSpPr>
            <a:spLocks noGrp="1"/>
          </p:cNvSpPr>
          <p:nvPr>
            <p:ph type="pic" sz="quarter" idx="10"/>
          </p:nvPr>
        </p:nvSpPr>
        <p:spPr/>
        <p:txBody>
          <a:bodyPr/>
          <a:lstStyle/>
          <a:p>
            <a:endParaRPr lang="en-GB"/>
          </a:p>
        </p:txBody>
      </p:sp>
      <p:pic>
        <p:nvPicPr>
          <p:cNvPr id="7" name="Picture Placeholder 6" descr="A child in a pink dress holding a small plastic box, learning how electricity works.">
            <a:extLst>
              <a:ext uri="{FF2B5EF4-FFF2-40B4-BE49-F238E27FC236}">
                <a16:creationId xmlns:a16="http://schemas.microsoft.com/office/drawing/2014/main" id="{CD965514-85EF-5F4D-BBBC-86948600CE8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037386" y="0"/>
            <a:ext cx="5154614" cy="6858000"/>
          </a:xfrm>
          <a:prstGeom prst="rect">
            <a:avLst/>
          </a:prstGeom>
        </p:spPr>
      </p:pic>
      <p:sp>
        <p:nvSpPr>
          <p:cNvPr id="6" name="Title 1">
            <a:extLst>
              <a:ext uri="{FF2B5EF4-FFF2-40B4-BE49-F238E27FC236}">
                <a16:creationId xmlns:a16="http://schemas.microsoft.com/office/drawing/2014/main" id="{3043781E-5732-C54A-B02A-3024B3303537}"/>
              </a:ext>
            </a:extLst>
          </p:cNvPr>
          <p:cNvSpPr txBox="1">
            <a:spLocks/>
          </p:cNvSpPr>
          <p:nvPr/>
        </p:nvSpPr>
        <p:spPr>
          <a:xfrm>
            <a:off x="488954" y="5182678"/>
            <a:ext cx="5319859" cy="10845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5000" b="1" i="0" kern="1200">
                <a:solidFill>
                  <a:schemeClr val="tx2"/>
                </a:solidFill>
                <a:latin typeface="Museo Sans 900" panose="02000000000000000000" pitchFamily="2" charset="77"/>
                <a:ea typeface="+mj-ea"/>
                <a:cs typeface="Arial" panose="020B0604020202020204" pitchFamily="34" charset="0"/>
              </a:defRPr>
            </a:lvl1pPr>
          </a:lstStyle>
          <a:p>
            <a:r>
              <a:rPr lang="en-US" sz="3600" dirty="0">
                <a:solidFill>
                  <a:schemeClr val="accent4"/>
                </a:solidFill>
                <a:latin typeface="Museo Sans 900"/>
                <a:cs typeface="Arial"/>
              </a:rPr>
              <a:t>We all learn in lots of different ways throughout our lives.</a:t>
            </a:r>
            <a:endParaRPr lang="en-US"/>
          </a:p>
        </p:txBody>
      </p:sp>
    </p:spTree>
    <p:extLst>
      <p:ext uri="{BB962C8B-B14F-4D97-AF65-F5344CB8AC3E}">
        <p14:creationId xmlns:p14="http://schemas.microsoft.com/office/powerpoint/2010/main" val="3551805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2020019" y="423785"/>
            <a:ext cx="8138001" cy="1655762"/>
          </a:xfrm>
        </p:spPr>
        <p:txBody>
          <a:bodyPr anchor="ctr">
            <a:noAutofit/>
          </a:bodyPr>
          <a:lstStyle/>
          <a:p>
            <a:pPr algn="ctr"/>
            <a:r>
              <a:rPr lang="en-US" sz="4400" spc="-200" dirty="0">
                <a:solidFill>
                  <a:schemeClr val="accent2"/>
                </a:solidFill>
                <a:latin typeface="Museo Sans 900"/>
                <a:cs typeface="Arial"/>
              </a:rPr>
              <a:t>How can education help to achieve the Global Goals?</a:t>
            </a:r>
            <a:endParaRPr lang="en-US" sz="4400" spc="-200">
              <a:solidFill>
                <a:schemeClr val="accent2"/>
              </a:solidFill>
              <a:latin typeface="Museo Sans 900"/>
              <a:cs typeface="Arial"/>
            </a:endParaRPr>
          </a:p>
        </p:txBody>
      </p:sp>
      <p:pic>
        <p:nvPicPr>
          <p:cNvPr id="5" name="Picture Placeholder 7" descr="A blue and orange keyhole with lines. This is the Theirworld symbol for big change,">
            <a:extLst>
              <a:ext uri="{FF2B5EF4-FFF2-40B4-BE49-F238E27FC236}">
                <a16:creationId xmlns:a16="http://schemas.microsoft.com/office/drawing/2014/main" id="{AE6CB399-4073-6A47-8C88-C752EED201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97" t="-7281" r="-10285" b="-14304"/>
          <a:stretch/>
        </p:blipFill>
        <p:spPr>
          <a:xfrm>
            <a:off x="4083170" y="2490951"/>
            <a:ext cx="4030012" cy="3882067"/>
          </a:xfrm>
          <a:prstGeom prst="rect">
            <a:avLst/>
          </a:prstGeom>
          <a:noFill/>
        </p:spPr>
      </p:pic>
    </p:spTree>
    <p:extLst>
      <p:ext uri="{BB962C8B-B14F-4D97-AF65-F5344CB8AC3E}">
        <p14:creationId xmlns:p14="http://schemas.microsoft.com/office/powerpoint/2010/main" val="3837942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n animation of the 17 Sustainable Development Goals. The goals listed are:&#10;1. No Poverty&#10;2. Zero Hunger&#10;3. Good Health and Well-Being&#10;4. Quality Education&#10;5. Gender Equality&#10;6. Clean Water and Sanitation&#10;7. Affordable and Clean Energy&#10;8. Decent Work and Economic Growth&#10;9. Industry, Innovation and Infrastructure&#10;10. Reduced Inequalities&#10;11. Sustainable Cities and Communities&#10;12. Responsible Consumption and Production&#10;13. Climate Action&#10;14. Life below water&#10;15. Life on land&#10;16. Peace, Justice and Strong Institutions&#10;17. Partnerships for the goals"/>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17981" b="1475"/>
          <a:stretch/>
        </p:blipFill>
        <p:spPr>
          <a:xfrm>
            <a:off x="1384593" y="1868648"/>
            <a:ext cx="9422815" cy="4398802"/>
          </a:xfrm>
        </p:spPr>
      </p:pic>
      <p:sp>
        <p:nvSpPr>
          <p:cNvPr id="2" name="Title 1"/>
          <p:cNvSpPr>
            <a:spLocks noGrp="1"/>
          </p:cNvSpPr>
          <p:nvPr>
            <p:ph type="title" idx="4294967295"/>
          </p:nvPr>
        </p:nvSpPr>
        <p:spPr>
          <a:xfrm>
            <a:off x="-76200" y="-1521016"/>
            <a:ext cx="6359287" cy="1378781"/>
          </a:xfrm>
          <a:prstGeom prst="rect">
            <a:avLst/>
          </a:prstGeom>
          <a:no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00000"/>
              </a:lnSpc>
              <a:spcBef>
                <a:spcPts val="0"/>
              </a:spcBef>
              <a:defRPr/>
            </a:pPr>
            <a:r>
              <a:rPr lang="en-US" sz="4400" b="0" dirty="0">
                <a:solidFill>
                  <a:schemeClr val="tx1"/>
                </a:solidFill>
                <a:latin typeface="Museo Sans 900"/>
              </a:rPr>
              <a:t>Possible consequences of education</a:t>
            </a:r>
            <a:endParaRPr lang="en-GB" sz="4000" b="0" i="0" u="none" strike="noStrike" kern="1200" cap="none" spc="0" normalizeH="0" baseline="0" noProof="0" dirty="0">
              <a:ln>
                <a:noFill/>
              </a:ln>
              <a:solidFill>
                <a:schemeClr val="tx1"/>
              </a:solidFill>
              <a:effectLst/>
              <a:uLnTx/>
              <a:uFillTx/>
              <a:latin typeface="Museo Sans 900"/>
            </a:endParaRPr>
          </a:p>
        </p:txBody>
      </p:sp>
      <p:sp>
        <p:nvSpPr>
          <p:cNvPr id="3" name="Freeform 2" descr="An arrow pointing to SDG 3 Good health and wellbeing."/>
          <p:cNvSpPr/>
          <p:nvPr/>
        </p:nvSpPr>
        <p:spPr>
          <a:xfrm>
            <a:off x="4210050" y="1083782"/>
            <a:ext cx="1239379" cy="1029281"/>
          </a:xfrm>
          <a:custGeom>
            <a:avLst/>
            <a:gdLst>
              <a:gd name="connsiteX0" fmla="*/ 0 w 1181151"/>
              <a:gd name="connsiteY0" fmla="*/ 0 h 1352550"/>
              <a:gd name="connsiteX1" fmla="*/ 304800 w 1181151"/>
              <a:gd name="connsiteY1" fmla="*/ 57150 h 1352550"/>
              <a:gd name="connsiteX2" fmla="*/ 438150 w 1181151"/>
              <a:gd name="connsiteY2" fmla="*/ 133350 h 1352550"/>
              <a:gd name="connsiteX3" fmla="*/ 514350 w 1181151"/>
              <a:gd name="connsiteY3" fmla="*/ 152400 h 1352550"/>
              <a:gd name="connsiteX4" fmla="*/ 685800 w 1181151"/>
              <a:gd name="connsiteY4" fmla="*/ 304800 h 1352550"/>
              <a:gd name="connsiteX5" fmla="*/ 762000 w 1181151"/>
              <a:gd name="connsiteY5" fmla="*/ 419100 h 1352550"/>
              <a:gd name="connsiteX6" fmla="*/ 800100 w 1181151"/>
              <a:gd name="connsiteY6" fmla="*/ 476250 h 1352550"/>
              <a:gd name="connsiteX7" fmla="*/ 838200 w 1181151"/>
              <a:gd name="connsiteY7" fmla="*/ 552450 h 1352550"/>
              <a:gd name="connsiteX8" fmla="*/ 857250 w 1181151"/>
              <a:gd name="connsiteY8" fmla="*/ 609600 h 1352550"/>
              <a:gd name="connsiteX9" fmla="*/ 933450 w 1181151"/>
              <a:gd name="connsiteY9" fmla="*/ 723900 h 1352550"/>
              <a:gd name="connsiteX10" fmla="*/ 971550 w 1181151"/>
              <a:gd name="connsiteY10" fmla="*/ 781050 h 1352550"/>
              <a:gd name="connsiteX11" fmla="*/ 990600 w 1181151"/>
              <a:gd name="connsiteY11" fmla="*/ 838200 h 1352550"/>
              <a:gd name="connsiteX12" fmla="*/ 1066800 w 1181151"/>
              <a:gd name="connsiteY12" fmla="*/ 971550 h 1352550"/>
              <a:gd name="connsiteX13" fmla="*/ 1085850 w 1181151"/>
              <a:gd name="connsiteY13" fmla="*/ 1047750 h 1352550"/>
              <a:gd name="connsiteX14" fmla="*/ 1123950 w 1181151"/>
              <a:gd name="connsiteY14" fmla="*/ 1162050 h 1352550"/>
              <a:gd name="connsiteX15" fmla="*/ 1143000 w 1181151"/>
              <a:gd name="connsiteY15" fmla="*/ 1219200 h 1352550"/>
              <a:gd name="connsiteX16" fmla="*/ 1162050 w 1181151"/>
              <a:gd name="connsiteY16" fmla="*/ 1276350 h 1352550"/>
              <a:gd name="connsiteX17" fmla="*/ 1181100 w 1181151"/>
              <a:gd name="connsiteY17" fmla="*/ 135255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81151" h="1352550">
                <a:moveTo>
                  <a:pt x="0" y="0"/>
                </a:moveTo>
                <a:cubicBezTo>
                  <a:pt x="228375" y="45675"/>
                  <a:pt x="126624" y="27454"/>
                  <a:pt x="304800" y="57150"/>
                </a:cubicBezTo>
                <a:cubicBezTo>
                  <a:pt x="352174" y="88733"/>
                  <a:pt x="382905" y="112633"/>
                  <a:pt x="438150" y="133350"/>
                </a:cubicBezTo>
                <a:cubicBezTo>
                  <a:pt x="462665" y="142543"/>
                  <a:pt x="488950" y="146050"/>
                  <a:pt x="514350" y="152400"/>
                </a:cubicBezTo>
                <a:cubicBezTo>
                  <a:pt x="644839" y="282889"/>
                  <a:pt x="583818" y="236812"/>
                  <a:pt x="685800" y="304800"/>
                </a:cubicBezTo>
                <a:lnTo>
                  <a:pt x="762000" y="419100"/>
                </a:lnTo>
                <a:cubicBezTo>
                  <a:pt x="774700" y="438150"/>
                  <a:pt x="789861" y="455772"/>
                  <a:pt x="800100" y="476250"/>
                </a:cubicBezTo>
                <a:cubicBezTo>
                  <a:pt x="812800" y="501650"/>
                  <a:pt x="827013" y="526348"/>
                  <a:pt x="838200" y="552450"/>
                </a:cubicBezTo>
                <a:cubicBezTo>
                  <a:pt x="846110" y="570907"/>
                  <a:pt x="847498" y="592047"/>
                  <a:pt x="857250" y="609600"/>
                </a:cubicBezTo>
                <a:cubicBezTo>
                  <a:pt x="879488" y="649628"/>
                  <a:pt x="908050" y="685800"/>
                  <a:pt x="933450" y="723900"/>
                </a:cubicBezTo>
                <a:cubicBezTo>
                  <a:pt x="946150" y="742950"/>
                  <a:pt x="964310" y="759330"/>
                  <a:pt x="971550" y="781050"/>
                </a:cubicBezTo>
                <a:cubicBezTo>
                  <a:pt x="977900" y="800100"/>
                  <a:pt x="982690" y="819743"/>
                  <a:pt x="990600" y="838200"/>
                </a:cubicBezTo>
                <a:cubicBezTo>
                  <a:pt x="1019603" y="905875"/>
                  <a:pt x="1028536" y="914155"/>
                  <a:pt x="1066800" y="971550"/>
                </a:cubicBezTo>
                <a:cubicBezTo>
                  <a:pt x="1073150" y="996950"/>
                  <a:pt x="1078327" y="1022672"/>
                  <a:pt x="1085850" y="1047750"/>
                </a:cubicBezTo>
                <a:cubicBezTo>
                  <a:pt x="1097390" y="1086217"/>
                  <a:pt x="1111250" y="1123950"/>
                  <a:pt x="1123950" y="1162050"/>
                </a:cubicBezTo>
                <a:lnTo>
                  <a:pt x="1143000" y="1219200"/>
                </a:lnTo>
                <a:lnTo>
                  <a:pt x="1162050" y="1276350"/>
                </a:lnTo>
                <a:cubicBezTo>
                  <a:pt x="1183108" y="1339524"/>
                  <a:pt x="1181100" y="1313420"/>
                  <a:pt x="1181100" y="1352550"/>
                </a:cubicBezTo>
              </a:path>
            </a:pathLst>
          </a:custGeom>
          <a:noFill/>
          <a:ln w="57150">
            <a:solidFill>
              <a:schemeClr val="tx2"/>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descr="An arrow pointing to SDG 2 Zero hunger"/>
          <p:cNvSpPr/>
          <p:nvPr/>
        </p:nvSpPr>
        <p:spPr>
          <a:xfrm rot="11031219">
            <a:off x="2798255" y="1773609"/>
            <a:ext cx="879558" cy="750381"/>
          </a:xfrm>
          <a:custGeom>
            <a:avLst/>
            <a:gdLst>
              <a:gd name="connsiteX0" fmla="*/ 0 w 800100"/>
              <a:gd name="connsiteY0" fmla="*/ 0 h 247650"/>
              <a:gd name="connsiteX1" fmla="*/ 285750 w 800100"/>
              <a:gd name="connsiteY1" fmla="*/ 19050 h 247650"/>
              <a:gd name="connsiteX2" fmla="*/ 342900 w 800100"/>
              <a:gd name="connsiteY2" fmla="*/ 38100 h 247650"/>
              <a:gd name="connsiteX3" fmla="*/ 495300 w 800100"/>
              <a:gd name="connsiteY3" fmla="*/ 114300 h 247650"/>
              <a:gd name="connsiteX4" fmla="*/ 571500 w 800100"/>
              <a:gd name="connsiteY4" fmla="*/ 133350 h 247650"/>
              <a:gd name="connsiteX5" fmla="*/ 628650 w 800100"/>
              <a:gd name="connsiteY5" fmla="*/ 171450 h 247650"/>
              <a:gd name="connsiteX6" fmla="*/ 742950 w 800100"/>
              <a:gd name="connsiteY6" fmla="*/ 209550 h 247650"/>
              <a:gd name="connsiteX7" fmla="*/ 800100 w 800100"/>
              <a:gd name="connsiteY7" fmla="*/ 24765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0100" h="247650">
                <a:moveTo>
                  <a:pt x="0" y="0"/>
                </a:moveTo>
                <a:cubicBezTo>
                  <a:pt x="95250" y="6350"/>
                  <a:pt x="190872" y="8508"/>
                  <a:pt x="285750" y="19050"/>
                </a:cubicBezTo>
                <a:cubicBezTo>
                  <a:pt x="305708" y="21268"/>
                  <a:pt x="324619" y="29791"/>
                  <a:pt x="342900" y="38100"/>
                </a:cubicBezTo>
                <a:cubicBezTo>
                  <a:pt x="394605" y="61602"/>
                  <a:pt x="440200" y="100525"/>
                  <a:pt x="495300" y="114300"/>
                </a:cubicBezTo>
                <a:lnTo>
                  <a:pt x="571500" y="133350"/>
                </a:lnTo>
                <a:cubicBezTo>
                  <a:pt x="590550" y="146050"/>
                  <a:pt x="607728" y="162151"/>
                  <a:pt x="628650" y="171450"/>
                </a:cubicBezTo>
                <a:cubicBezTo>
                  <a:pt x="665350" y="187761"/>
                  <a:pt x="709534" y="187273"/>
                  <a:pt x="742950" y="209550"/>
                </a:cubicBezTo>
                <a:lnTo>
                  <a:pt x="800100" y="247650"/>
                </a:lnTo>
              </a:path>
            </a:pathLst>
          </a:custGeom>
          <a:noFill/>
          <a:ln w="57150">
            <a:solidFill>
              <a:schemeClr val="tx2"/>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28FB75DF-98E9-8E60-88DF-EC2291E4400E}"/>
              </a:ext>
            </a:extLst>
          </p:cNvPr>
          <p:cNvSpPr txBox="1"/>
          <p:nvPr/>
        </p:nvSpPr>
        <p:spPr>
          <a:xfrm>
            <a:off x="976197" y="420646"/>
            <a:ext cx="3230860" cy="1323439"/>
          </a:xfrm>
          <a:prstGeom prst="rect">
            <a:avLst/>
          </a:prstGeom>
          <a:noFill/>
          <a:ln w="28575">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latin typeface="Museo Sans 900"/>
                <a:ea typeface="+mn-lt"/>
                <a:cs typeface="+mn-lt"/>
              </a:rPr>
              <a:t>distribute food - m</a:t>
            </a:r>
            <a:r>
              <a:rPr lang="en-GB" sz="2000" dirty="0">
                <a:latin typeface="Museo Sans 900"/>
                <a:ea typeface="+mn-lt"/>
                <a:cs typeface="+mn-lt"/>
              </a:rPr>
              <a:t>any children in the UK and around the world have their main meal at school</a:t>
            </a:r>
            <a:endParaRPr lang="en-US" dirty="0">
              <a:latin typeface="Museo Sans 900"/>
            </a:endParaRPr>
          </a:p>
        </p:txBody>
      </p:sp>
    </p:spTree>
    <p:extLst>
      <p:ext uri="{BB962C8B-B14F-4D97-AF65-F5344CB8AC3E}">
        <p14:creationId xmlns:p14="http://schemas.microsoft.com/office/powerpoint/2010/main" val="2679444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878386" cy="5231996"/>
          </a:xfrm>
        </p:spPr>
        <p:txBody>
          <a:bodyPr>
            <a:normAutofit/>
          </a:bodyPr>
          <a:lstStyle/>
          <a:p>
            <a:r>
              <a:rPr lang="en-GB" sz="4400" dirty="0"/>
              <a:t>Activity – Making the case for education (11-16)</a:t>
            </a:r>
          </a:p>
        </p:txBody>
      </p:sp>
      <p:sp>
        <p:nvSpPr>
          <p:cNvPr id="3" name="Slide Number Placeholder 2"/>
          <p:cNvSpPr>
            <a:spLocks noGrp="1"/>
          </p:cNvSpPr>
          <p:nvPr>
            <p:ph type="sldNum" sz="quarter" idx="4"/>
          </p:nvPr>
        </p:nvSpPr>
        <p:spPr/>
        <p:txBody>
          <a:bodyPr/>
          <a:lstStyle/>
          <a:p>
            <a:fld id="{540D144C-11AF-EC44-9A7A-00E7093A6A62}" type="slidenum">
              <a:rPr lang="en-US" smtClean="0"/>
              <a:pPr/>
              <a:t>13</a:t>
            </a:fld>
            <a:endParaRPr lang="en-US" dirty="0"/>
          </a:p>
        </p:txBody>
      </p:sp>
    </p:spTree>
    <p:extLst>
      <p:ext uri="{BB962C8B-B14F-4D97-AF65-F5344CB8AC3E}">
        <p14:creationId xmlns:p14="http://schemas.microsoft.com/office/powerpoint/2010/main" val="3714193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title" idx="4294967295"/>
          </p:nvPr>
        </p:nvSpPr>
        <p:spPr>
          <a:xfrm>
            <a:off x="4928" y="-1093621"/>
            <a:ext cx="8325631" cy="943543"/>
          </a:xfrm>
          <a:prstGeom prst="rect">
            <a:avLst/>
          </a:prstGeom>
          <a:noFill/>
          <a:ln>
            <a:noFill/>
            <a:prstDash/>
          </a:ln>
          <a:effectLst/>
        </p:spPr>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nSpc>
                <a:spcPct val="100000"/>
              </a:lnSpc>
              <a:spcBef>
                <a:spcPts val="0"/>
              </a:spcBef>
              <a:defRPr/>
            </a:pPr>
            <a:r>
              <a:rPr lang="en-US" sz="4400" b="0" dirty="0">
                <a:solidFill>
                  <a:schemeClr val="tx1"/>
                </a:solidFill>
                <a:latin typeface="Museo Sans 900"/>
                <a:ea typeface="+mn-ea"/>
                <a:cs typeface="Arial"/>
              </a:rPr>
              <a:t>Where does the money for education come from?</a:t>
            </a:r>
            <a:endParaRPr lang="en-US" sz="4400">
              <a:solidFill>
                <a:schemeClr val="tx1"/>
              </a:solidFill>
              <a:ea typeface="+mn-ea"/>
            </a:endParaRPr>
          </a:p>
        </p:txBody>
      </p:sp>
      <p:pic>
        <p:nvPicPr>
          <p:cNvPr id="3" name="Picture 2" descr="An orange speech bubble that says 'where does the money for education and schools come from?'">
            <a:extLst>
              <a:ext uri="{FF2B5EF4-FFF2-40B4-BE49-F238E27FC236}">
                <a16:creationId xmlns:a16="http://schemas.microsoft.com/office/drawing/2014/main" id="{5B984766-6DE6-697A-6FA4-CD663680ACFA}"/>
              </a:ext>
            </a:extLst>
          </p:cNvPr>
          <p:cNvPicPr>
            <a:picLocks noChangeAspect="1"/>
          </p:cNvPicPr>
          <p:nvPr/>
        </p:nvPicPr>
        <p:blipFill>
          <a:blip r:embed="rId3"/>
          <a:stretch>
            <a:fillRect/>
          </a:stretch>
        </p:blipFill>
        <p:spPr>
          <a:xfrm>
            <a:off x="1363712" y="1985537"/>
            <a:ext cx="9453967" cy="2882775"/>
          </a:xfrm>
          <a:prstGeom prst="rect">
            <a:avLst/>
          </a:prstGeom>
        </p:spPr>
      </p:pic>
    </p:spTree>
    <p:extLst>
      <p:ext uri="{BB962C8B-B14F-4D97-AF65-F5344CB8AC3E}">
        <p14:creationId xmlns:p14="http://schemas.microsoft.com/office/powerpoint/2010/main" val="1641608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15</a:t>
            </a:fld>
            <a:endParaRPr lang="en-US" dirty="0"/>
          </a:p>
        </p:txBody>
      </p:sp>
      <p:grpSp>
        <p:nvGrpSpPr>
          <p:cNvPr id="7" name="Group 6" descr="A briefcase with the GBP money symbol on it in the middle of the slide."/>
          <p:cNvGrpSpPr/>
          <p:nvPr/>
        </p:nvGrpSpPr>
        <p:grpSpPr>
          <a:xfrm>
            <a:off x="4773948" y="2460917"/>
            <a:ext cx="2644105" cy="1967699"/>
            <a:chOff x="4572001" y="2261935"/>
            <a:chExt cx="3128210" cy="2358191"/>
          </a:xfrm>
        </p:grpSpPr>
        <p:sp>
          <p:nvSpPr>
            <p:cNvPr id="5" name="Rounded Rectangle 4"/>
            <p:cNvSpPr/>
            <p:nvPr/>
          </p:nvSpPr>
          <p:spPr>
            <a:xfrm>
              <a:off x="4572001" y="2743200"/>
              <a:ext cx="3128210" cy="18769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Block Arc 5"/>
            <p:cNvSpPr/>
            <p:nvPr/>
          </p:nvSpPr>
          <p:spPr>
            <a:xfrm>
              <a:off x="5606716" y="2261935"/>
              <a:ext cx="1058779" cy="1010653"/>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8" name="TextBox 7"/>
          <p:cNvSpPr txBox="1"/>
          <p:nvPr/>
        </p:nvSpPr>
        <p:spPr>
          <a:xfrm>
            <a:off x="5662864" y="3135776"/>
            <a:ext cx="866273" cy="923330"/>
          </a:xfrm>
          <a:prstGeom prst="rect">
            <a:avLst/>
          </a:prstGeom>
          <a:noFill/>
        </p:spPr>
        <p:txBody>
          <a:bodyPr wrap="square" rtlCol="0">
            <a:spAutoFit/>
          </a:bodyPr>
          <a:lstStyle/>
          <a:p>
            <a:pPr algn="ctr"/>
            <a:r>
              <a:rPr lang="en-GB" sz="5400" b="1" dirty="0">
                <a:solidFill>
                  <a:srgbClr val="FFC000"/>
                </a:solidFill>
                <a:latin typeface="Museo Sans 900"/>
              </a:rPr>
              <a:t>£</a:t>
            </a:r>
          </a:p>
        </p:txBody>
      </p:sp>
      <p:sp>
        <p:nvSpPr>
          <p:cNvPr id="12" name="Oval 11"/>
          <p:cNvSpPr>
            <a:spLocks/>
          </p:cNvSpPr>
          <p:nvPr/>
        </p:nvSpPr>
        <p:spPr>
          <a:xfrm>
            <a:off x="9378034" y="1315231"/>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Education</a:t>
            </a:r>
          </a:p>
        </p:txBody>
      </p:sp>
      <p:sp>
        <p:nvSpPr>
          <p:cNvPr id="14" name="Oval 13"/>
          <p:cNvSpPr>
            <a:spLocks/>
          </p:cNvSpPr>
          <p:nvPr/>
        </p:nvSpPr>
        <p:spPr>
          <a:xfrm>
            <a:off x="3633134" y="5143380"/>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Transport</a:t>
            </a:r>
          </a:p>
        </p:txBody>
      </p:sp>
      <p:sp>
        <p:nvSpPr>
          <p:cNvPr id="15" name="Title 14"/>
          <p:cNvSpPr>
            <a:spLocks noGrp="1"/>
          </p:cNvSpPr>
          <p:nvPr>
            <p:ph type="title" idx="4294967295"/>
          </p:nvPr>
        </p:nvSpPr>
        <p:spPr>
          <a:xfrm>
            <a:off x="28273" y="-1573024"/>
            <a:ext cx="7732835" cy="1440000"/>
          </a:xfrm>
          <a:prstGeom prst="rect">
            <a:avLst/>
          </a:prstGeom>
          <a:noFill/>
          <a:ln w="12700" cap="flat" cmpd="sng" algn="ctr">
            <a:noFill/>
            <a:prstDash val="solid"/>
            <a:miter lim="800000"/>
          </a:ln>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00000"/>
              </a:lnSpc>
              <a:spcBef>
                <a:spcPts val="0"/>
              </a:spcBef>
              <a:defRPr/>
            </a:pPr>
            <a:r>
              <a:rPr lang="en-GB" sz="4400" b="0" dirty="0">
                <a:solidFill>
                  <a:schemeClr val="tx1"/>
                </a:solidFill>
                <a:latin typeface="Museo Sans 900"/>
              </a:rPr>
              <a:t>What do governments spend money on?</a:t>
            </a:r>
          </a:p>
        </p:txBody>
      </p:sp>
      <p:sp>
        <p:nvSpPr>
          <p:cNvPr id="16" name="Oval 15"/>
          <p:cNvSpPr>
            <a:spLocks/>
          </p:cNvSpPr>
          <p:nvPr/>
        </p:nvSpPr>
        <p:spPr>
          <a:xfrm>
            <a:off x="5016000" y="165967"/>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Defence</a:t>
            </a:r>
          </a:p>
        </p:txBody>
      </p:sp>
      <p:sp>
        <p:nvSpPr>
          <p:cNvPr id="17" name="Oval 16"/>
          <p:cNvSpPr>
            <a:spLocks/>
          </p:cNvSpPr>
          <p:nvPr/>
        </p:nvSpPr>
        <p:spPr>
          <a:xfrm>
            <a:off x="2371895" y="189709"/>
            <a:ext cx="2361283" cy="1454377"/>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Social protection</a:t>
            </a:r>
          </a:p>
        </p:txBody>
      </p:sp>
      <p:sp>
        <p:nvSpPr>
          <p:cNvPr id="18" name="Oval 17"/>
          <p:cNvSpPr>
            <a:spLocks/>
          </p:cNvSpPr>
          <p:nvPr/>
        </p:nvSpPr>
        <p:spPr>
          <a:xfrm>
            <a:off x="626972" y="4862965"/>
            <a:ext cx="2804035"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Employment</a:t>
            </a:r>
          </a:p>
        </p:txBody>
      </p:sp>
      <p:sp>
        <p:nvSpPr>
          <p:cNvPr id="19" name="Oval 18"/>
          <p:cNvSpPr>
            <a:spLocks/>
          </p:cNvSpPr>
          <p:nvPr/>
        </p:nvSpPr>
        <p:spPr>
          <a:xfrm>
            <a:off x="6096000" y="5143380"/>
            <a:ext cx="2795751"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Environment</a:t>
            </a:r>
          </a:p>
        </p:txBody>
      </p:sp>
      <p:sp>
        <p:nvSpPr>
          <p:cNvPr id="20" name="Oval 19"/>
          <p:cNvSpPr>
            <a:spLocks/>
          </p:cNvSpPr>
          <p:nvPr/>
        </p:nvSpPr>
        <p:spPr>
          <a:xfrm>
            <a:off x="9171617" y="4819833"/>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Housing</a:t>
            </a:r>
          </a:p>
        </p:txBody>
      </p:sp>
      <p:sp>
        <p:nvSpPr>
          <p:cNvPr id="22" name="Oval 21"/>
          <p:cNvSpPr>
            <a:spLocks/>
          </p:cNvSpPr>
          <p:nvPr/>
        </p:nvSpPr>
        <p:spPr>
          <a:xfrm>
            <a:off x="7345552" y="165967"/>
            <a:ext cx="2398883"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Industry &amp; Agriculture</a:t>
            </a:r>
          </a:p>
        </p:txBody>
      </p:sp>
      <p:sp>
        <p:nvSpPr>
          <p:cNvPr id="23" name="Oval 22"/>
          <p:cNvSpPr>
            <a:spLocks/>
          </p:cNvSpPr>
          <p:nvPr/>
        </p:nvSpPr>
        <p:spPr>
          <a:xfrm>
            <a:off x="9618307" y="3056616"/>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Debt interest</a:t>
            </a:r>
          </a:p>
        </p:txBody>
      </p:sp>
      <p:sp>
        <p:nvSpPr>
          <p:cNvPr id="25" name="Oval 24"/>
          <p:cNvSpPr>
            <a:spLocks/>
          </p:cNvSpPr>
          <p:nvPr/>
        </p:nvSpPr>
        <p:spPr>
          <a:xfrm>
            <a:off x="704574" y="1394061"/>
            <a:ext cx="2160000" cy="1654674"/>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Public order and safety</a:t>
            </a:r>
          </a:p>
        </p:txBody>
      </p:sp>
      <p:cxnSp>
        <p:nvCxnSpPr>
          <p:cNvPr id="27" name="Straight Arrow Connector 26" descr="White arrow"/>
          <p:cNvCxnSpPr/>
          <p:nvPr/>
        </p:nvCxnSpPr>
        <p:spPr>
          <a:xfrm>
            <a:off x="3997827" y="1748783"/>
            <a:ext cx="534068"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descr="White arrow"/>
          <p:cNvCxnSpPr/>
          <p:nvPr/>
        </p:nvCxnSpPr>
        <p:spPr>
          <a:xfrm flipV="1">
            <a:off x="3043678" y="3754551"/>
            <a:ext cx="1180019" cy="8648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descr="White arrow"/>
          <p:cNvCxnSpPr/>
          <p:nvPr/>
        </p:nvCxnSpPr>
        <p:spPr>
          <a:xfrm>
            <a:off x="6086570" y="1637499"/>
            <a:ext cx="0"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descr="White arrow"/>
          <p:cNvCxnSpPr/>
          <p:nvPr/>
        </p:nvCxnSpPr>
        <p:spPr>
          <a:xfrm flipV="1">
            <a:off x="3451895" y="4416292"/>
            <a:ext cx="771802" cy="583140"/>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descr="White arrow"/>
          <p:cNvCxnSpPr/>
          <p:nvPr/>
        </p:nvCxnSpPr>
        <p:spPr>
          <a:xfrm flipV="1">
            <a:off x="5293895" y="4564025"/>
            <a:ext cx="267034" cy="64412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descr="White arrow"/>
          <p:cNvCxnSpPr/>
          <p:nvPr/>
        </p:nvCxnSpPr>
        <p:spPr>
          <a:xfrm flipH="1">
            <a:off x="8015132" y="2460917"/>
            <a:ext cx="1012657" cy="401573"/>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descr="White arrow"/>
          <p:cNvCxnSpPr/>
          <p:nvPr/>
        </p:nvCxnSpPr>
        <p:spPr>
          <a:xfrm>
            <a:off x="3085950" y="2510783"/>
            <a:ext cx="911877" cy="53795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descr="White arrow"/>
          <p:cNvCxnSpPr/>
          <p:nvPr/>
        </p:nvCxnSpPr>
        <p:spPr>
          <a:xfrm flipH="1" flipV="1">
            <a:off x="6628044" y="4512383"/>
            <a:ext cx="289938" cy="563588"/>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descr="White arrow"/>
          <p:cNvCxnSpPr/>
          <p:nvPr/>
        </p:nvCxnSpPr>
        <p:spPr>
          <a:xfrm flipH="1" flipV="1">
            <a:off x="7793301" y="4362244"/>
            <a:ext cx="909265" cy="47654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descr="White arrow"/>
          <p:cNvCxnSpPr/>
          <p:nvPr/>
        </p:nvCxnSpPr>
        <p:spPr>
          <a:xfrm flipH="1" flipV="1">
            <a:off x="8015132" y="3626996"/>
            <a:ext cx="1245456" cy="18557"/>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descr="White arrow"/>
          <p:cNvCxnSpPr/>
          <p:nvPr/>
        </p:nvCxnSpPr>
        <p:spPr>
          <a:xfrm flipH="1">
            <a:off x="7351623" y="1745973"/>
            <a:ext cx="508108" cy="71213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816A9EFE-8984-653C-0C52-DC3EACA13614}"/>
              </a:ext>
            </a:extLst>
          </p:cNvPr>
          <p:cNvSpPr>
            <a:spLocks/>
          </p:cNvSpPr>
          <p:nvPr/>
        </p:nvSpPr>
        <p:spPr>
          <a:xfrm>
            <a:off x="622157" y="3284078"/>
            <a:ext cx="2160000" cy="1440000"/>
          </a:xfrm>
          <a:prstGeom prst="ellips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sz="2400" dirty="0">
                <a:latin typeface="Museo Sans 900"/>
              </a:rPr>
              <a:t>Health</a:t>
            </a:r>
          </a:p>
        </p:txBody>
      </p:sp>
    </p:spTree>
    <p:extLst>
      <p:ext uri="{BB962C8B-B14F-4D97-AF65-F5344CB8AC3E}">
        <p14:creationId xmlns:p14="http://schemas.microsoft.com/office/powerpoint/2010/main" val="2825881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ie chart showing a breakdown of the UK government's public sector spending from 2021-2022. £124 billion was spent on education, which is only a small proportion of the pie chart."/>
          <p:cNvPicPr>
            <a:picLocks noChangeAspect="1" noChangeArrowheads="1"/>
          </p:cNvPicPr>
          <p:nvPr/>
        </p:nvPicPr>
        <p:blipFill rotWithShape="1">
          <a:blip r:embed="rId3">
            <a:graysc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rcRect l="1217" t="1601" r="283" b="2030"/>
          <a:stretch/>
        </p:blipFill>
        <p:spPr bwMode="auto">
          <a:xfrm>
            <a:off x="1553629" y="323850"/>
            <a:ext cx="9084743" cy="6131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E7318A1D-BE6A-9B71-C546-B06E63999A9A}"/>
              </a:ext>
            </a:extLst>
          </p:cNvPr>
          <p:cNvSpPr>
            <a:spLocks noGrp="1"/>
          </p:cNvSpPr>
          <p:nvPr>
            <p:ph type="title" idx="4294967295"/>
          </p:nvPr>
        </p:nvSpPr>
        <p:spPr>
          <a:xfrm>
            <a:off x="5526" y="-1355955"/>
            <a:ext cx="8007659" cy="1202418"/>
          </a:xfrm>
        </p:spPr>
        <p:txBody>
          <a:bodyPr>
            <a:noAutofit/>
          </a:bodyPr>
          <a:lstStyle/>
          <a:p>
            <a:r>
              <a:rPr lang="en-US" sz="4400" b="0" dirty="0">
                <a:solidFill>
                  <a:schemeClr val="tx1"/>
                </a:solidFill>
                <a:latin typeface="Museo Sans 900"/>
                <a:cs typeface="Arial"/>
              </a:rPr>
              <a:t>Public sector spending 2021-2022</a:t>
            </a:r>
            <a:endParaRPr lang="en-US" sz="4000" b="0" dirty="0">
              <a:solidFill>
                <a:schemeClr val="tx1"/>
              </a:solidFill>
            </a:endParaRPr>
          </a:p>
        </p:txBody>
      </p:sp>
    </p:spTree>
    <p:extLst>
      <p:ext uri="{BB962C8B-B14F-4D97-AF65-F5344CB8AC3E}">
        <p14:creationId xmlns:p14="http://schemas.microsoft.com/office/powerpoint/2010/main" val="1812903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0BC01B0-4D5D-794C-AEA3-A135A0B011DF}"/>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17</a:t>
            </a:fld>
            <a:endParaRPr lang="en-US" dirty="0"/>
          </a:p>
        </p:txBody>
      </p:sp>
      <p:sp>
        <p:nvSpPr>
          <p:cNvPr id="5" name="Rectangle 4"/>
          <p:cNvSpPr/>
          <p:nvPr/>
        </p:nvSpPr>
        <p:spPr>
          <a:xfrm>
            <a:off x="613532" y="1727965"/>
            <a:ext cx="10969622" cy="3323987"/>
          </a:xfrm>
          <a:prstGeom prst="rect">
            <a:avLst/>
          </a:prstGeom>
        </p:spPr>
        <p:txBody>
          <a:bodyPr wrap="square" lIns="91440" tIns="45720" rIns="91440" bIns="45720" anchor="t">
            <a:spAutoFit/>
          </a:bodyPr>
          <a:lstStyle/>
          <a:p>
            <a:pPr marL="685800" indent="-685800">
              <a:spcAft>
                <a:spcPts val="1800"/>
              </a:spcAft>
              <a:buClr>
                <a:schemeClr val="bg1"/>
              </a:buClr>
              <a:buFont typeface="Arial" panose="020B0604020202020204" pitchFamily="34" charset="0"/>
              <a:buChar char="•"/>
            </a:pPr>
            <a:r>
              <a:rPr lang="en-US" sz="3600" dirty="0">
                <a:solidFill>
                  <a:schemeClr val="bg1"/>
                </a:solidFill>
                <a:latin typeface="Museo Sans 900"/>
              </a:rPr>
              <a:t>How would you persuade a government to spend more money on helping children and young people to learn?</a:t>
            </a:r>
          </a:p>
          <a:p>
            <a:pPr marL="685800" indent="-685800">
              <a:spcAft>
                <a:spcPts val="1800"/>
              </a:spcAft>
              <a:buClr>
                <a:schemeClr val="bg1"/>
              </a:buClr>
              <a:buFont typeface="Arial" panose="020B0604020202020204" pitchFamily="34" charset="0"/>
              <a:buChar char="•"/>
            </a:pPr>
            <a:r>
              <a:rPr lang="en-US" sz="3600" dirty="0">
                <a:solidFill>
                  <a:schemeClr val="bg1"/>
                </a:solidFill>
                <a:latin typeface="Museo Sans 900"/>
              </a:rPr>
              <a:t>What reasons will you give to support your case?</a:t>
            </a:r>
          </a:p>
          <a:p>
            <a:pPr marL="685800" indent="-685800">
              <a:spcAft>
                <a:spcPts val="1800"/>
              </a:spcAft>
              <a:buClr>
                <a:schemeClr val="bg1"/>
              </a:buClr>
              <a:buFont typeface="Arial" panose="020B0604020202020204" pitchFamily="34" charset="0"/>
              <a:buChar char="•"/>
            </a:pPr>
            <a:r>
              <a:rPr lang="en-US" sz="3600" dirty="0">
                <a:solidFill>
                  <a:schemeClr val="bg1"/>
                </a:solidFill>
                <a:latin typeface="Museo Sans 900"/>
              </a:rPr>
              <a:t>How will you present your ideas?</a:t>
            </a:r>
          </a:p>
        </p:txBody>
      </p:sp>
      <p:sp>
        <p:nvSpPr>
          <p:cNvPr id="6" name="Title 1">
            <a:extLst>
              <a:ext uri="{FF2B5EF4-FFF2-40B4-BE49-F238E27FC236}">
                <a16:creationId xmlns:a16="http://schemas.microsoft.com/office/drawing/2014/main" id="{FBD0F8EB-58F6-A442-A767-5D47FB92F1F3}"/>
              </a:ext>
            </a:extLst>
          </p:cNvPr>
          <p:cNvSpPr>
            <a:spLocks noGrp="1"/>
          </p:cNvSpPr>
          <p:nvPr>
            <p:ph type="ctrTitle"/>
          </p:nvPr>
        </p:nvSpPr>
        <p:spPr>
          <a:xfrm>
            <a:off x="403524" y="239105"/>
            <a:ext cx="11384952" cy="1363799"/>
          </a:xfrm>
        </p:spPr>
        <p:txBody>
          <a:bodyPr>
            <a:noAutofit/>
          </a:bodyPr>
          <a:lstStyle/>
          <a:p>
            <a:pPr algn="ctr"/>
            <a:r>
              <a:rPr lang="en-US" sz="4400" dirty="0">
                <a:latin typeface="Museo Sans 300"/>
                <a:cs typeface="Arial"/>
              </a:rPr>
              <a:t>Making the case for education</a:t>
            </a:r>
            <a:endParaRPr lang="en-US" sz="4400">
              <a:latin typeface="Museo Sans 300"/>
              <a:cs typeface="Arial"/>
            </a:endParaRPr>
          </a:p>
        </p:txBody>
      </p:sp>
      <p:sp>
        <p:nvSpPr>
          <p:cNvPr id="7" name="Rectangle 6"/>
          <p:cNvSpPr/>
          <p:nvPr/>
        </p:nvSpPr>
        <p:spPr>
          <a:xfrm>
            <a:off x="1144754" y="5930848"/>
            <a:ext cx="3424309" cy="461665"/>
          </a:xfrm>
          <a:prstGeom prst="rect">
            <a:avLst/>
          </a:prstGeom>
          <a:solidFill>
            <a:schemeClr val="bg1"/>
          </a:solidFill>
          <a:ln>
            <a:noFill/>
          </a:ln>
        </p:spPr>
        <p:txBody>
          <a:bodyPr wrap="square" lIns="91440" tIns="45720" rIns="91440" bIns="45720" anchor="t">
            <a:spAutoFit/>
          </a:bodyPr>
          <a:lstStyle/>
          <a:p>
            <a:pPr algn="ctr">
              <a:spcAft>
                <a:spcPts val="1800"/>
              </a:spcAft>
              <a:buClr>
                <a:schemeClr val="bg1"/>
              </a:buClr>
            </a:pPr>
            <a:r>
              <a:rPr lang="en-US" sz="2400" b="1" dirty="0">
                <a:solidFill>
                  <a:schemeClr val="tx2"/>
                </a:solidFill>
                <a:latin typeface="Museo Sans 900"/>
              </a:rPr>
              <a:t>Slide for ages 11-16</a:t>
            </a:r>
          </a:p>
        </p:txBody>
      </p:sp>
    </p:spTree>
    <p:extLst>
      <p:ext uri="{BB962C8B-B14F-4D97-AF65-F5344CB8AC3E}">
        <p14:creationId xmlns:p14="http://schemas.microsoft.com/office/powerpoint/2010/main" val="3762956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58A8D9-D2CD-45BD-8842-40E173E9E25B}"/>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dirty="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74916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348996" cy="5231996"/>
          </a:xfrm>
        </p:spPr>
        <p:txBody>
          <a:bodyPr>
            <a:normAutofit/>
          </a:bodyPr>
          <a:lstStyle/>
          <a:p>
            <a:r>
              <a:rPr lang="en-GB" dirty="0"/>
              <a:t>Activity – Imagining the future</a:t>
            </a:r>
          </a:p>
        </p:txBody>
      </p:sp>
      <p:sp>
        <p:nvSpPr>
          <p:cNvPr id="3" name="Slide Number Placeholder 2"/>
          <p:cNvSpPr>
            <a:spLocks noGrp="1"/>
          </p:cNvSpPr>
          <p:nvPr>
            <p:ph type="sldNum" sz="quarter" idx="4"/>
          </p:nvPr>
        </p:nvSpPr>
        <p:spPr/>
        <p:txBody>
          <a:bodyPr/>
          <a:lstStyle/>
          <a:p>
            <a:fld id="{540D144C-11AF-EC44-9A7A-00E7093A6A62}" type="slidenum">
              <a:rPr lang="en-US" smtClean="0"/>
              <a:pPr/>
              <a:t>2</a:t>
            </a:fld>
            <a:endParaRPr lang="en-US" dirty="0"/>
          </a:p>
        </p:txBody>
      </p:sp>
    </p:spTree>
    <p:extLst>
      <p:ext uri="{BB962C8B-B14F-4D97-AF65-F5344CB8AC3E}">
        <p14:creationId xmlns:p14="http://schemas.microsoft.com/office/powerpoint/2010/main" val="1879605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0F8EB-58F6-A442-A767-5D47FB92F1F3}"/>
              </a:ext>
            </a:extLst>
          </p:cNvPr>
          <p:cNvSpPr>
            <a:spLocks noGrp="1"/>
          </p:cNvSpPr>
          <p:nvPr>
            <p:ph type="ctrTitle"/>
          </p:nvPr>
        </p:nvSpPr>
        <p:spPr>
          <a:xfrm>
            <a:off x="403524" y="926198"/>
            <a:ext cx="11384952" cy="1996402"/>
          </a:xfrm>
        </p:spPr>
        <p:txBody>
          <a:bodyPr>
            <a:noAutofit/>
          </a:bodyPr>
          <a:lstStyle/>
          <a:p>
            <a:pPr algn="ctr"/>
            <a:r>
              <a:rPr lang="en-US" sz="4800" dirty="0">
                <a:latin typeface="Museo Sans 900"/>
                <a:cs typeface="Arial"/>
              </a:rPr>
              <a:t>Imagine you could travel forwards in time to 2030.</a:t>
            </a:r>
            <a:br>
              <a:rPr lang="en-US" sz="4800" b="0" dirty="0">
                <a:latin typeface="Museo Sans 900"/>
              </a:rPr>
            </a:br>
            <a:endParaRPr lang="en-US" sz="4800" dirty="0"/>
          </a:p>
        </p:txBody>
      </p:sp>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3</a:t>
            </a:fld>
            <a:endParaRPr lang="en-US" dirty="0"/>
          </a:p>
        </p:txBody>
      </p:sp>
      <p:grpSp>
        <p:nvGrpSpPr>
          <p:cNvPr id="7" name="Group 6" descr="An animated picture of a rocket.">
            <a:extLst>
              <a:ext uri="{FF2B5EF4-FFF2-40B4-BE49-F238E27FC236}">
                <a16:creationId xmlns:a16="http://schemas.microsoft.com/office/drawing/2014/main" id="{66F9ACCB-16E9-21DD-754D-8100A3A4CE37}"/>
              </a:ext>
            </a:extLst>
          </p:cNvPr>
          <p:cNvGrpSpPr/>
          <p:nvPr/>
        </p:nvGrpSpPr>
        <p:grpSpPr>
          <a:xfrm>
            <a:off x="4142699" y="2486670"/>
            <a:ext cx="5057026" cy="2950274"/>
            <a:chOff x="4142699" y="2486670"/>
            <a:chExt cx="5057026" cy="2950274"/>
          </a:xfrm>
        </p:grpSpPr>
        <p:sp>
          <p:nvSpPr>
            <p:cNvPr id="4" name="Isosceles Triangle 3"/>
            <p:cNvSpPr/>
            <p:nvPr/>
          </p:nvSpPr>
          <p:spPr>
            <a:xfrm rot="4038623">
              <a:off x="7425273" y="2311633"/>
              <a:ext cx="1599416" cy="194948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rot="20239054">
              <a:off x="4863353" y="3369083"/>
              <a:ext cx="2677109" cy="1535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Isosceles Triangle 15"/>
            <p:cNvSpPr/>
            <p:nvPr/>
          </p:nvSpPr>
          <p:spPr>
            <a:xfrm rot="14845290">
              <a:off x="4321210" y="3846762"/>
              <a:ext cx="581992" cy="93901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Isosceles Triangle 18"/>
            <p:cNvSpPr/>
            <p:nvPr/>
          </p:nvSpPr>
          <p:spPr>
            <a:xfrm rot="14845290">
              <a:off x="4476875" y="4249017"/>
              <a:ext cx="581992" cy="93901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p:cNvSpPr/>
            <p:nvPr/>
          </p:nvSpPr>
          <p:spPr>
            <a:xfrm rot="14845290">
              <a:off x="4637384" y="4676441"/>
              <a:ext cx="581992" cy="93901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3087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4</a:t>
            </a:fld>
            <a:endParaRPr lang="en-US" dirty="0"/>
          </a:p>
        </p:txBody>
      </p:sp>
      <p:sp>
        <p:nvSpPr>
          <p:cNvPr id="3" name="Title 2">
            <a:extLst>
              <a:ext uri="{FF2B5EF4-FFF2-40B4-BE49-F238E27FC236}">
                <a16:creationId xmlns:a16="http://schemas.microsoft.com/office/drawing/2014/main" id="{1BE137E0-8399-C9E1-1746-68A6A894F5F0}"/>
              </a:ext>
            </a:extLst>
          </p:cNvPr>
          <p:cNvSpPr>
            <a:spLocks noGrp="1"/>
          </p:cNvSpPr>
          <p:nvPr>
            <p:ph type="title"/>
          </p:nvPr>
        </p:nvSpPr>
        <p:spPr>
          <a:xfrm>
            <a:off x="5526" y="-1545560"/>
            <a:ext cx="10515600" cy="1048038"/>
          </a:xfrm>
        </p:spPr>
        <p:txBody>
          <a:bodyPr>
            <a:noAutofit/>
          </a:bodyPr>
          <a:lstStyle/>
          <a:p>
            <a:r>
              <a:rPr lang="en-US" sz="4400" b="0" dirty="0">
                <a:solidFill>
                  <a:schemeClr val="tx1"/>
                </a:solidFill>
                <a:latin typeface="Museo Sans 900"/>
                <a:cs typeface="Arial"/>
              </a:rPr>
              <a:t>What would you like the world to be like in 2030?</a:t>
            </a:r>
            <a:endParaRPr lang="en-US" sz="4400" b="0">
              <a:solidFill>
                <a:schemeClr val="tx1"/>
              </a:solidFill>
            </a:endParaRPr>
          </a:p>
        </p:txBody>
      </p:sp>
      <p:pic>
        <p:nvPicPr>
          <p:cNvPr id="14" name="Picture 13">
            <a:extLst>
              <a:ext uri="{FF2B5EF4-FFF2-40B4-BE49-F238E27FC236}">
                <a16:creationId xmlns:a16="http://schemas.microsoft.com/office/drawing/2014/main" id="{2D1CD60B-83AC-CAB8-131F-E9C8F4AED9D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66786" y="2117940"/>
            <a:ext cx="778629" cy="710662"/>
          </a:xfrm>
          <a:prstGeom prst="rect">
            <a:avLst/>
          </a:prstGeom>
        </p:spPr>
      </p:pic>
      <p:pic>
        <p:nvPicPr>
          <p:cNvPr id="13" name="Picture 12" descr="An orange speech bubble that says 'what would you like the world to be like?'">
            <a:extLst>
              <a:ext uri="{FF2B5EF4-FFF2-40B4-BE49-F238E27FC236}">
                <a16:creationId xmlns:a16="http://schemas.microsoft.com/office/drawing/2014/main" id="{4DA4927F-BE7E-7924-AB0F-391D2D47F0E1}"/>
              </a:ext>
            </a:extLst>
          </p:cNvPr>
          <p:cNvPicPr>
            <a:picLocks noChangeAspect="1"/>
          </p:cNvPicPr>
          <p:nvPr/>
        </p:nvPicPr>
        <p:blipFill>
          <a:blip r:embed="rId4"/>
          <a:stretch>
            <a:fillRect/>
          </a:stretch>
        </p:blipFill>
        <p:spPr>
          <a:xfrm>
            <a:off x="1150506" y="721478"/>
            <a:ext cx="4414919" cy="2108739"/>
          </a:xfrm>
          <a:prstGeom prst="rect">
            <a:avLst/>
          </a:prstGeom>
        </p:spPr>
      </p:pic>
      <p:pic>
        <p:nvPicPr>
          <p:cNvPr id="15" name="Picture 14" descr="A blue speech bubble that says 'what changes would you like to see happen?'">
            <a:extLst>
              <a:ext uri="{FF2B5EF4-FFF2-40B4-BE49-F238E27FC236}">
                <a16:creationId xmlns:a16="http://schemas.microsoft.com/office/drawing/2014/main" id="{A6CA648C-D36B-B01A-B88B-8EEE1687987A}"/>
              </a:ext>
            </a:extLst>
          </p:cNvPr>
          <p:cNvPicPr>
            <a:picLocks noChangeAspect="1"/>
          </p:cNvPicPr>
          <p:nvPr/>
        </p:nvPicPr>
        <p:blipFill>
          <a:blip r:embed="rId5"/>
          <a:stretch>
            <a:fillRect/>
          </a:stretch>
        </p:blipFill>
        <p:spPr>
          <a:xfrm>
            <a:off x="6590089" y="720752"/>
            <a:ext cx="5107823" cy="2148938"/>
          </a:xfrm>
          <a:prstGeom prst="rect">
            <a:avLst/>
          </a:prstGeom>
        </p:spPr>
      </p:pic>
      <p:pic>
        <p:nvPicPr>
          <p:cNvPr id="16" name="Picture 15" descr="A green speech bubble that says 'how would you be feeling in this ideal world of the future?'">
            <a:extLst>
              <a:ext uri="{FF2B5EF4-FFF2-40B4-BE49-F238E27FC236}">
                <a16:creationId xmlns:a16="http://schemas.microsoft.com/office/drawing/2014/main" id="{9577F802-EEAD-E35A-4E41-28541F75F6EB}"/>
              </a:ext>
            </a:extLst>
          </p:cNvPr>
          <p:cNvPicPr>
            <a:picLocks noChangeAspect="1"/>
          </p:cNvPicPr>
          <p:nvPr/>
        </p:nvPicPr>
        <p:blipFill>
          <a:blip r:embed="rId6"/>
          <a:stretch>
            <a:fillRect/>
          </a:stretch>
        </p:blipFill>
        <p:spPr>
          <a:xfrm>
            <a:off x="3042356" y="3757170"/>
            <a:ext cx="5611704" cy="2174183"/>
          </a:xfrm>
          <a:prstGeom prst="rect">
            <a:avLst/>
          </a:prstGeom>
        </p:spPr>
      </p:pic>
    </p:spTree>
    <p:extLst>
      <p:ext uri="{BB962C8B-B14F-4D97-AF65-F5344CB8AC3E}">
        <p14:creationId xmlns:p14="http://schemas.microsoft.com/office/powerpoint/2010/main" val="262867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5</a:t>
            </a:fld>
            <a:endParaRPr lang="en-US" dirty="0"/>
          </a:p>
        </p:txBody>
      </p:sp>
      <p:sp>
        <p:nvSpPr>
          <p:cNvPr id="5" name="Oval 4" descr="A circle that represents the world."/>
          <p:cNvSpPr/>
          <p:nvPr/>
        </p:nvSpPr>
        <p:spPr>
          <a:xfrm>
            <a:off x="3576000" y="909000"/>
            <a:ext cx="5040000" cy="5040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5"/>
          <p:cNvSpPr txBox="1">
            <a:spLocks noGrp="1"/>
          </p:cNvSpPr>
          <p:nvPr>
            <p:ph type="title" idx="4294967295"/>
          </p:nvPr>
        </p:nvSpPr>
        <p:spPr>
          <a:xfrm>
            <a:off x="-285994" y="-1158030"/>
            <a:ext cx="5522929"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0000"/>
              </a:lnSpc>
              <a:spcBef>
                <a:spcPts val="0"/>
              </a:spcBef>
              <a:defRPr/>
            </a:pPr>
            <a:r>
              <a:rPr lang="en-GB" sz="4400" b="0" dirty="0">
                <a:solidFill>
                  <a:schemeClr val="tx1"/>
                </a:solidFill>
                <a:latin typeface="Museo Sans 900"/>
                <a:ea typeface="+mn-ea"/>
                <a:cs typeface="+mn-cs"/>
              </a:rPr>
              <a:t>Your Ideal Future</a:t>
            </a:r>
            <a:endParaRPr lang="en-GB" sz="4400" b="0" i="0" u="none" strike="noStrike" kern="1200" cap="none" spc="0" normalizeH="0" baseline="0" noProof="0" dirty="0">
              <a:ln>
                <a:noFill/>
              </a:ln>
              <a:solidFill>
                <a:schemeClr val="tx1"/>
              </a:solidFill>
              <a:effectLst/>
              <a:uLnTx/>
              <a:uFillTx/>
              <a:latin typeface="Museo Sans 900"/>
              <a:ea typeface="+mn-ea"/>
              <a:cs typeface="+mn-cs"/>
            </a:endParaRPr>
          </a:p>
        </p:txBody>
      </p:sp>
      <p:sp>
        <p:nvSpPr>
          <p:cNvPr id="7" name="TextBox 6"/>
          <p:cNvSpPr txBox="1"/>
          <p:nvPr/>
        </p:nvSpPr>
        <p:spPr>
          <a:xfrm>
            <a:off x="9018437" y="1266886"/>
            <a:ext cx="2550695" cy="707886"/>
          </a:xfrm>
          <a:prstGeom prst="rect">
            <a:avLst/>
          </a:prstGeom>
          <a:noFill/>
        </p:spPr>
        <p:txBody>
          <a:bodyPr wrap="square" rtlCol="0">
            <a:spAutoFit/>
          </a:bodyPr>
          <a:lstStyle/>
          <a:p>
            <a:pPr algn="ctr"/>
            <a:r>
              <a:rPr lang="en-GB" sz="4000" dirty="0">
                <a:solidFill>
                  <a:schemeClr val="bg1"/>
                </a:solidFill>
                <a:latin typeface="Museo Sans 900"/>
              </a:rPr>
              <a:t>Issue</a:t>
            </a:r>
          </a:p>
        </p:txBody>
      </p:sp>
      <p:sp>
        <p:nvSpPr>
          <p:cNvPr id="8" name="TextBox 7"/>
          <p:cNvSpPr txBox="1"/>
          <p:nvPr/>
        </p:nvSpPr>
        <p:spPr>
          <a:xfrm>
            <a:off x="9018438" y="4858156"/>
            <a:ext cx="2550695" cy="707886"/>
          </a:xfrm>
          <a:prstGeom prst="rect">
            <a:avLst/>
          </a:prstGeom>
          <a:noFill/>
        </p:spPr>
        <p:txBody>
          <a:bodyPr wrap="square" rtlCol="0">
            <a:spAutoFit/>
          </a:bodyPr>
          <a:lstStyle/>
          <a:p>
            <a:pPr algn="ctr"/>
            <a:r>
              <a:rPr lang="en-GB" sz="4000" dirty="0">
                <a:solidFill>
                  <a:schemeClr val="bg1"/>
                </a:solidFill>
                <a:latin typeface="Museo Sans 900"/>
              </a:rPr>
              <a:t>Issue</a:t>
            </a:r>
          </a:p>
        </p:txBody>
      </p:sp>
      <p:sp>
        <p:nvSpPr>
          <p:cNvPr id="10" name="TextBox 9"/>
          <p:cNvSpPr txBox="1"/>
          <p:nvPr/>
        </p:nvSpPr>
        <p:spPr>
          <a:xfrm>
            <a:off x="826167" y="4858156"/>
            <a:ext cx="2550695" cy="707886"/>
          </a:xfrm>
          <a:prstGeom prst="rect">
            <a:avLst/>
          </a:prstGeom>
          <a:noFill/>
        </p:spPr>
        <p:txBody>
          <a:bodyPr wrap="square" rtlCol="0">
            <a:spAutoFit/>
          </a:bodyPr>
          <a:lstStyle/>
          <a:p>
            <a:pPr algn="ctr"/>
            <a:r>
              <a:rPr lang="en-GB" sz="4000" dirty="0">
                <a:solidFill>
                  <a:schemeClr val="bg1"/>
                </a:solidFill>
                <a:latin typeface="Museo Sans 900"/>
              </a:rPr>
              <a:t>Issue</a:t>
            </a:r>
          </a:p>
        </p:txBody>
      </p:sp>
      <p:sp>
        <p:nvSpPr>
          <p:cNvPr id="9" name="TextBox 8"/>
          <p:cNvSpPr txBox="1"/>
          <p:nvPr/>
        </p:nvSpPr>
        <p:spPr>
          <a:xfrm>
            <a:off x="4820652" y="2767805"/>
            <a:ext cx="2550695" cy="1323439"/>
          </a:xfrm>
          <a:prstGeom prst="rect">
            <a:avLst/>
          </a:prstGeom>
          <a:noFill/>
        </p:spPr>
        <p:txBody>
          <a:bodyPr wrap="square" rtlCol="0">
            <a:spAutoFit/>
          </a:bodyPr>
          <a:lstStyle/>
          <a:p>
            <a:pPr algn="ctr"/>
            <a:r>
              <a:rPr lang="en-GB" sz="4000" dirty="0">
                <a:solidFill>
                  <a:schemeClr val="bg1"/>
                </a:solidFill>
                <a:latin typeface="Museo Sans 900"/>
              </a:rPr>
              <a:t>Your ideal future</a:t>
            </a:r>
          </a:p>
        </p:txBody>
      </p:sp>
      <p:sp>
        <p:nvSpPr>
          <p:cNvPr id="2" name="TextBox 1">
            <a:extLst>
              <a:ext uri="{FF2B5EF4-FFF2-40B4-BE49-F238E27FC236}">
                <a16:creationId xmlns:a16="http://schemas.microsoft.com/office/drawing/2014/main" id="{E09A0A97-417C-021E-1C5C-18CEDE793F49}"/>
              </a:ext>
            </a:extLst>
          </p:cNvPr>
          <p:cNvSpPr txBox="1"/>
          <p:nvPr/>
        </p:nvSpPr>
        <p:spPr>
          <a:xfrm>
            <a:off x="701062" y="1366603"/>
            <a:ext cx="2550695" cy="707886"/>
          </a:xfrm>
          <a:prstGeom prst="rect">
            <a:avLst/>
          </a:prstGeom>
          <a:noFill/>
        </p:spPr>
        <p:txBody>
          <a:bodyPr wrap="square" rtlCol="0">
            <a:spAutoFit/>
          </a:bodyPr>
          <a:lstStyle/>
          <a:p>
            <a:pPr algn="ctr"/>
            <a:r>
              <a:rPr lang="en-GB" sz="4000" dirty="0">
                <a:solidFill>
                  <a:schemeClr val="bg1"/>
                </a:solidFill>
                <a:latin typeface="Museo Sans 900"/>
              </a:rPr>
              <a:t>Issue</a:t>
            </a:r>
          </a:p>
        </p:txBody>
      </p:sp>
    </p:spTree>
    <p:extLst>
      <p:ext uri="{BB962C8B-B14F-4D97-AF65-F5344CB8AC3E}">
        <p14:creationId xmlns:p14="http://schemas.microsoft.com/office/powerpoint/2010/main" val="3137483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6</a:t>
            </a:fld>
            <a:endParaRPr lang="en-US" dirty="0"/>
          </a:p>
        </p:txBody>
      </p:sp>
      <p:sp>
        <p:nvSpPr>
          <p:cNvPr id="3" name="Title 2">
            <a:extLst>
              <a:ext uri="{FF2B5EF4-FFF2-40B4-BE49-F238E27FC236}">
                <a16:creationId xmlns:a16="http://schemas.microsoft.com/office/drawing/2014/main" id="{B0C7197C-860D-E95D-387C-6726487B3863}"/>
              </a:ext>
            </a:extLst>
          </p:cNvPr>
          <p:cNvSpPr>
            <a:spLocks noGrp="1"/>
          </p:cNvSpPr>
          <p:nvPr>
            <p:ph type="title"/>
          </p:nvPr>
        </p:nvSpPr>
        <p:spPr>
          <a:xfrm>
            <a:off x="141503" y="-1355729"/>
            <a:ext cx="10515600" cy="1048038"/>
          </a:xfrm>
        </p:spPr>
        <p:txBody>
          <a:bodyPr>
            <a:normAutofit/>
          </a:bodyPr>
          <a:lstStyle/>
          <a:p>
            <a:r>
              <a:rPr lang="en-US" sz="4400" b="0" dirty="0">
                <a:solidFill>
                  <a:schemeClr val="tx1"/>
                </a:solidFill>
                <a:latin typeface="Museo Sans 900"/>
                <a:cs typeface="Arial"/>
              </a:rPr>
              <a:t>How do you think the world will change?</a:t>
            </a:r>
            <a:endParaRPr lang="en-US" sz="4400" b="0">
              <a:solidFill>
                <a:schemeClr val="tx1"/>
              </a:solidFill>
            </a:endParaRPr>
          </a:p>
        </p:txBody>
      </p:sp>
      <p:pic>
        <p:nvPicPr>
          <p:cNvPr id="4" name="Picture 3" descr="An orange speech bubble that says 'Do you think others share your hopes for the future?'">
            <a:extLst>
              <a:ext uri="{FF2B5EF4-FFF2-40B4-BE49-F238E27FC236}">
                <a16:creationId xmlns:a16="http://schemas.microsoft.com/office/drawing/2014/main" id="{1C43A517-C321-ACDC-0A62-4B1AA0F4D9F9}"/>
              </a:ext>
            </a:extLst>
          </p:cNvPr>
          <p:cNvPicPr>
            <a:picLocks noChangeAspect="1"/>
          </p:cNvPicPr>
          <p:nvPr/>
        </p:nvPicPr>
        <p:blipFill>
          <a:blip r:embed="rId3"/>
          <a:stretch>
            <a:fillRect/>
          </a:stretch>
        </p:blipFill>
        <p:spPr>
          <a:xfrm>
            <a:off x="1033624" y="785409"/>
            <a:ext cx="4338720" cy="2032539"/>
          </a:xfrm>
          <a:prstGeom prst="rect">
            <a:avLst/>
          </a:prstGeom>
        </p:spPr>
      </p:pic>
      <p:pic>
        <p:nvPicPr>
          <p:cNvPr id="6" name="Picture 5" descr="A blue speech bubble that says 'which of these changes do you think is most likely to happen?'">
            <a:extLst>
              <a:ext uri="{FF2B5EF4-FFF2-40B4-BE49-F238E27FC236}">
                <a16:creationId xmlns:a16="http://schemas.microsoft.com/office/drawing/2014/main" id="{BA3DFBA1-0D57-7300-5559-47C2B6315F9F}"/>
              </a:ext>
            </a:extLst>
          </p:cNvPr>
          <p:cNvPicPr>
            <a:picLocks noChangeAspect="1"/>
          </p:cNvPicPr>
          <p:nvPr/>
        </p:nvPicPr>
        <p:blipFill>
          <a:blip r:embed="rId4"/>
          <a:stretch>
            <a:fillRect/>
          </a:stretch>
        </p:blipFill>
        <p:spPr>
          <a:xfrm>
            <a:off x="6774212" y="780566"/>
            <a:ext cx="4403779" cy="2274700"/>
          </a:xfrm>
          <a:prstGeom prst="rect">
            <a:avLst/>
          </a:prstGeom>
        </p:spPr>
      </p:pic>
      <p:pic>
        <p:nvPicPr>
          <p:cNvPr id="14" name="Picture 13" descr="A green speech bubble that says 'What action is needed to create this ideal future? Who needs to be involved in taking action?'">
            <a:extLst>
              <a:ext uri="{FF2B5EF4-FFF2-40B4-BE49-F238E27FC236}">
                <a16:creationId xmlns:a16="http://schemas.microsoft.com/office/drawing/2014/main" id="{37665FE8-0721-F5AA-A6CD-A860B31864B4}"/>
              </a:ext>
            </a:extLst>
          </p:cNvPr>
          <p:cNvPicPr>
            <a:picLocks noChangeAspect="1"/>
          </p:cNvPicPr>
          <p:nvPr/>
        </p:nvPicPr>
        <p:blipFill>
          <a:blip r:embed="rId5"/>
          <a:stretch>
            <a:fillRect/>
          </a:stretch>
        </p:blipFill>
        <p:spPr>
          <a:xfrm>
            <a:off x="6463357" y="3597785"/>
            <a:ext cx="4999657" cy="2361716"/>
          </a:xfrm>
          <a:prstGeom prst="rect">
            <a:avLst/>
          </a:prstGeom>
        </p:spPr>
      </p:pic>
      <p:pic>
        <p:nvPicPr>
          <p:cNvPr id="15" name="Picture 14" descr="A blue speech bubble that says 'which of these changes do you think are least likely to happen?'">
            <a:extLst>
              <a:ext uri="{FF2B5EF4-FFF2-40B4-BE49-F238E27FC236}">
                <a16:creationId xmlns:a16="http://schemas.microsoft.com/office/drawing/2014/main" id="{421EC0E2-93B8-13BA-7E95-70411ADC511E}"/>
              </a:ext>
            </a:extLst>
          </p:cNvPr>
          <p:cNvPicPr>
            <a:picLocks noChangeAspect="1"/>
          </p:cNvPicPr>
          <p:nvPr/>
        </p:nvPicPr>
        <p:blipFill>
          <a:blip r:embed="rId6"/>
          <a:stretch>
            <a:fillRect/>
          </a:stretch>
        </p:blipFill>
        <p:spPr>
          <a:xfrm>
            <a:off x="1027339" y="3592966"/>
            <a:ext cx="4354287" cy="2230212"/>
          </a:xfrm>
          <a:prstGeom prst="rect">
            <a:avLst/>
          </a:prstGeom>
        </p:spPr>
      </p:pic>
    </p:spTree>
    <p:extLst>
      <p:ext uri="{BB962C8B-B14F-4D97-AF65-F5344CB8AC3E}">
        <p14:creationId xmlns:p14="http://schemas.microsoft.com/office/powerpoint/2010/main" val="380583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79424" y="765848"/>
            <a:ext cx="11202823" cy="5231996"/>
          </a:xfrm>
        </p:spPr>
        <p:txBody>
          <a:bodyPr/>
          <a:lstStyle/>
          <a:p>
            <a:r>
              <a:rPr lang="en-GB" dirty="0"/>
              <a:t>Activity – Education can unlock big change</a:t>
            </a:r>
          </a:p>
        </p:txBody>
      </p:sp>
      <p:sp>
        <p:nvSpPr>
          <p:cNvPr id="3" name="Slide Number Placeholder 2"/>
          <p:cNvSpPr>
            <a:spLocks noGrp="1"/>
          </p:cNvSpPr>
          <p:nvPr>
            <p:ph type="sldNum" sz="quarter" idx="4"/>
          </p:nvPr>
        </p:nvSpPr>
        <p:spPr/>
        <p:txBody>
          <a:bodyPr/>
          <a:lstStyle/>
          <a:p>
            <a:fld id="{540D144C-11AF-EC44-9A7A-00E7093A6A62}" type="slidenum">
              <a:rPr lang="en-US" smtClean="0"/>
              <a:pPr/>
              <a:t>7</a:t>
            </a:fld>
            <a:endParaRPr lang="en-US" dirty="0"/>
          </a:p>
        </p:txBody>
      </p:sp>
    </p:spTree>
    <p:extLst>
      <p:ext uri="{BB962C8B-B14F-4D97-AF65-F5344CB8AC3E}">
        <p14:creationId xmlns:p14="http://schemas.microsoft.com/office/powerpoint/2010/main" val="3510211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n animation of the 17 Sustainable Development Goals. The goals listed are:&#10;1. No Poverty&#10;2. Zero Hunger&#10;3. Good Health and Well-Being&#10;4. Quality Education&#10;5. Gender Equality&#10;6. Clean Water and Sanitation&#10;7. Affordable and Clean Energy&#10;8. Decent Work and Economic Growth&#10;9. Industry, Innovation and Infrastructure&#10;10. Reduced Inequalities&#10;11. Sustainable Cities and Communities&#10;12. Responsible Consumption and Production&#10;13. Climate Action&#10;14. Life below water&#10;15. Life on land&#10;16. Peace, Justice and Strong Institutions&#10;17. Partnerships for the goals"/>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74" b="1474"/>
          <a:stretch>
            <a:fillRect/>
          </a:stretch>
        </p:blipFill>
        <p:spPr/>
      </p:pic>
      <p:sp>
        <p:nvSpPr>
          <p:cNvPr id="2" name="Title 1">
            <a:extLst>
              <a:ext uri="{FF2B5EF4-FFF2-40B4-BE49-F238E27FC236}">
                <a16:creationId xmlns:a16="http://schemas.microsoft.com/office/drawing/2014/main" id="{35A1251C-3440-16CC-0795-78B03A2BBCAC}"/>
              </a:ext>
            </a:extLst>
          </p:cNvPr>
          <p:cNvSpPr>
            <a:spLocks noGrp="1"/>
          </p:cNvSpPr>
          <p:nvPr>
            <p:ph type="title" idx="4294967295"/>
          </p:nvPr>
        </p:nvSpPr>
        <p:spPr>
          <a:xfrm>
            <a:off x="96511" y="-1208105"/>
            <a:ext cx="8007659" cy="1202418"/>
          </a:xfrm>
        </p:spPr>
        <p:txBody>
          <a:bodyPr>
            <a:noAutofit/>
          </a:bodyPr>
          <a:lstStyle/>
          <a:p>
            <a:r>
              <a:rPr lang="en-US" sz="4400" b="0" dirty="0">
                <a:solidFill>
                  <a:schemeClr val="tx1"/>
                </a:solidFill>
                <a:latin typeface="Museo Sans 900"/>
                <a:cs typeface="Arial"/>
              </a:rPr>
              <a:t>Sustainable Development Goals</a:t>
            </a:r>
            <a:endParaRPr lang="en-US" sz="4400" b="0">
              <a:solidFill>
                <a:schemeClr val="tx1"/>
              </a:solidFill>
            </a:endParaRPr>
          </a:p>
        </p:txBody>
      </p:sp>
    </p:spTree>
    <p:extLst>
      <p:ext uri="{BB962C8B-B14F-4D97-AF65-F5344CB8AC3E}">
        <p14:creationId xmlns:p14="http://schemas.microsoft.com/office/powerpoint/2010/main" val="414241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colorful circle with many rectangles"/>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1020" b="-1020"/>
          <a:stretch/>
        </p:blipFill>
        <p:spPr>
          <a:xfrm>
            <a:off x="3810000" y="1521872"/>
            <a:ext cx="4570458" cy="4541703"/>
          </a:xfrm>
        </p:spPr>
      </p:pic>
      <p:sp>
        <p:nvSpPr>
          <p:cNvPr id="12" name="Title 1">
            <a:extLst>
              <a:ext uri="{FF2B5EF4-FFF2-40B4-BE49-F238E27FC236}">
                <a16:creationId xmlns:a16="http://schemas.microsoft.com/office/drawing/2014/main" id="{DC460FEA-0B5B-7544-B1CB-987692CF9431}"/>
              </a:ext>
            </a:extLst>
          </p:cNvPr>
          <p:cNvSpPr txBox="1">
            <a:spLocks noGrp="1"/>
          </p:cNvSpPr>
          <p:nvPr>
            <p:ph type="title" idx="4294967295"/>
          </p:nvPr>
        </p:nvSpPr>
        <p:spPr>
          <a:xfrm>
            <a:off x="1099868" y="622958"/>
            <a:ext cx="9998075" cy="8506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200" normalizeH="0" baseline="0" noProof="0" dirty="0">
                <a:ln>
                  <a:noFill/>
                </a:ln>
                <a:solidFill>
                  <a:schemeClr val="accent2"/>
                </a:solidFill>
                <a:effectLst/>
                <a:uLnTx/>
                <a:uFillTx/>
                <a:latin typeface="Museo Sans 900"/>
                <a:ea typeface="+mj-ea"/>
                <a:cs typeface="Arial"/>
              </a:rPr>
              <a:t>Each goal needs all of the other goals to make it happen!</a:t>
            </a:r>
            <a:endParaRPr kumimoji="0" lang="en-US" sz="5400" b="1" i="0" u="none" strike="noStrike" kern="1200" cap="none" spc="0" normalizeH="0" baseline="0" noProof="0">
              <a:ln>
                <a:noFill/>
              </a:ln>
              <a:solidFill>
                <a:schemeClr val="tx2"/>
              </a:solidFill>
              <a:effectLst/>
              <a:uLnTx/>
              <a:uFillTx/>
              <a:latin typeface="Museo Sans 900" panose="02000000000000000000" pitchFamily="2" charset="77"/>
              <a:ea typeface="+mj-ea"/>
              <a:cs typeface="Arial" panose="020B0604020202020204" pitchFamily="34" charset="0"/>
            </a:endParaRPr>
          </a:p>
        </p:txBody>
      </p:sp>
    </p:spTree>
    <p:extLst>
      <p:ext uri="{BB962C8B-B14F-4D97-AF65-F5344CB8AC3E}">
        <p14:creationId xmlns:p14="http://schemas.microsoft.com/office/powerpoint/2010/main" val="2963778005"/>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7E1A8F-4739-449E-8BDA-B4F9B118E425}">
  <ds:schemaRefs>
    <ds:schemaRef ds:uri="http://schemas.microsoft.com/office/2006/metadata/properties"/>
    <ds:schemaRef ds:uri="http://purl.org/dc/terms/"/>
    <ds:schemaRef ds:uri="http://purl.org/dc/dcmitype/"/>
    <ds:schemaRef ds:uri="http://schemas.microsoft.com/office/2006/documentManagement/types"/>
    <ds:schemaRef ds:uri="2ea0d13e-6662-48b9-9f16-362ada5ac052"/>
    <ds:schemaRef ds:uri="a78c6f89-7204-4a13-b146-5119ac872cc6"/>
    <ds:schemaRef ds:uri="http://www.w3.org/XML/1998/namespace"/>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42FEB4A4-B95D-4F70-9049-BA381147DAC9}">
  <ds:schemaRefs>
    <ds:schemaRef ds:uri="http://schemas.microsoft.com/sharepoint/v3/contenttype/forms"/>
  </ds:schemaRefs>
</ds:datastoreItem>
</file>

<file path=customXml/itemProps3.xml><?xml version="1.0" encoding="utf-8"?>
<ds:datastoreItem xmlns:ds="http://schemas.openxmlformats.org/officeDocument/2006/customXml" ds:itemID="{1AA09629-94E1-4732-8142-CAE03B5A24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1398</Words>
  <Application>Microsoft Office PowerPoint</Application>
  <PresentationFormat>Widescreen</PresentationFormat>
  <Paragraphs>111</Paragraphs>
  <Slides>18</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Museo Sans 300</vt:lpstr>
      <vt:lpstr>Museo Sans 900</vt:lpstr>
      <vt:lpstr>Title Slide</vt:lpstr>
      <vt:lpstr>Education can unlock big change</vt:lpstr>
      <vt:lpstr>Activity – Imagining the future</vt:lpstr>
      <vt:lpstr>Imagine you could travel forwards in time to 2030. </vt:lpstr>
      <vt:lpstr>What would you like the world to be like in 2030?</vt:lpstr>
      <vt:lpstr>Your Ideal Future</vt:lpstr>
      <vt:lpstr>How do you think the world will change?</vt:lpstr>
      <vt:lpstr>Activity – Education can unlock big change</vt:lpstr>
      <vt:lpstr>Sustainable Development Goals</vt:lpstr>
      <vt:lpstr>Each goal needs all of the other goals to make it happen!</vt:lpstr>
      <vt:lpstr>What does education mean?</vt:lpstr>
      <vt:lpstr>How can education help to achieve the Global Goals?</vt:lpstr>
      <vt:lpstr>Possible consequences of education</vt:lpstr>
      <vt:lpstr>Activity – Making the case for education (11-16)</vt:lpstr>
      <vt:lpstr>Where does the money for education come from?</vt:lpstr>
      <vt:lpstr>What do governments spend money on?</vt:lpstr>
      <vt:lpstr>Public sector spending 2021-2022</vt:lpstr>
      <vt:lpstr>Making the case for education</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Eagleton</dc:creator>
  <cp:lastModifiedBy>Olivia Arnold</cp:lastModifiedBy>
  <cp:revision>499</cp:revision>
  <dcterms:created xsi:type="dcterms:W3CDTF">2019-11-26T10:13:47Z</dcterms:created>
  <dcterms:modified xsi:type="dcterms:W3CDTF">2024-11-21T15:19:16Z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