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sldIdLst>
    <p:sldId id="258" r:id="rId5"/>
    <p:sldId id="328" r:id="rId6"/>
    <p:sldId id="325" r:id="rId7"/>
    <p:sldId id="307" r:id="rId8"/>
    <p:sldId id="321" r:id="rId9"/>
    <p:sldId id="329" r:id="rId10"/>
    <p:sldId id="322" r:id="rId11"/>
    <p:sldId id="309" r:id="rId12"/>
    <p:sldId id="330" r:id="rId13"/>
    <p:sldId id="316" r:id="rId14"/>
    <p:sldId id="323" r:id="rId15"/>
    <p:sldId id="326" r:id="rId16"/>
    <p:sldId id="314" r:id="rId17"/>
    <p:sldId id="327" r:id="rId18"/>
    <p:sldId id="319" r:id="rId19"/>
    <p:sldId id="324" r:id="rId20"/>
    <p:sldId id="33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 Spillius" initials="A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046521-DFD5-80FA-BC39-33214106C1C1}" v="78" dt="2024-11-06T14:43:27.274"/>
    <p1510:client id="{4358478E-B5DC-45E4-B7D9-8E4C7F55B70C}" v="6225" dt="2024-11-06T16:30:01.676"/>
    <p1510:client id="{E74FC478-B7E1-FBAC-AE34-8441C4A89C9F}" v="7" dt="2024-11-06T14:45:41.783"/>
  </p1510:revLst>
</p1510:revInfo>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98" autoAdjust="0"/>
    <p:restoredTop sz="86467" autoAdjust="0"/>
  </p:normalViewPr>
  <p:slideViewPr>
    <p:cSldViewPr snapToGrid="0" snapToObjects="1">
      <p:cViewPr varScale="1">
        <p:scale>
          <a:sx n="77" d="100"/>
          <a:sy n="77" d="100"/>
        </p:scale>
        <p:origin x="584" y="56"/>
      </p:cViewPr>
      <p:guideLst>
        <p:guide orient="horz" pos="2160"/>
        <p:guide pos="3840"/>
      </p:guideLst>
    </p:cSldViewPr>
  </p:slideViewPr>
  <p:outlineViewPr>
    <p:cViewPr>
      <p:scale>
        <a:sx n="33" d="100"/>
        <a:sy n="33" d="100"/>
      </p:scale>
      <p:origin x="0" y="-36668"/>
    </p:cViewPr>
  </p:outlineViewPr>
  <p:notesTextViewPr>
    <p:cViewPr>
      <p:scale>
        <a:sx n="150" d="100"/>
        <a:sy n="150" d="100"/>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1" i="0">
                <a:latin typeface="Museo Sans 900" panose="02000000000000000000" pitchFamily="2" charset="77"/>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1" i="0">
                <a:latin typeface="Museo Sans 900" panose="02000000000000000000" pitchFamily="2" charset="77"/>
              </a:defRPr>
            </a:lvl1pPr>
          </a:lstStyle>
          <a:p>
            <a:fld id="{8D84169C-1A20-DF48-8719-5A8AAF97B33E}" type="datetimeFigureOut">
              <a:rPr lang="en-US" smtClean="0"/>
              <a:pPr/>
              <a:t>11/25/2024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1" i="0">
                <a:latin typeface="Museo Sans 900" panose="02000000000000000000" pitchFamily="2" charset="77"/>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1" i="0">
                <a:latin typeface="Museo Sans 900" panose="02000000000000000000" pitchFamily="2" charset="77"/>
              </a:defRPr>
            </a:lvl1pPr>
          </a:lstStyle>
          <a:p>
            <a:fld id="{83B237C5-EB2C-6243-B2A5-C02EBBD9358B}" type="slidenum">
              <a:rPr lang="en-US" smtClean="0"/>
              <a:pPr/>
              <a:t>‹#›</a:t>
            </a:fld>
            <a:endParaRPr lang="en-US" dirty="0"/>
          </a:p>
        </p:txBody>
      </p:sp>
    </p:spTree>
    <p:extLst>
      <p:ext uri="{BB962C8B-B14F-4D97-AF65-F5344CB8AC3E}">
        <p14:creationId xmlns:p14="http://schemas.microsoft.com/office/powerpoint/2010/main" val="487058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b="1" i="0" kern="1200">
        <a:solidFill>
          <a:schemeClr val="tx1"/>
        </a:solidFill>
        <a:latin typeface="Museo Sans 900" panose="02000000000000000000" pitchFamily="2" charset="77"/>
        <a:ea typeface="+mn-ea"/>
        <a:cs typeface="+mn-cs"/>
      </a:defRPr>
    </a:lvl1pPr>
    <a:lvl2pPr marL="457200" algn="l" defTabSz="914400" rtl="0" eaLnBrk="1" latinLnBrk="0" hangingPunct="1">
      <a:defRPr sz="1200" b="1" i="0" kern="1200">
        <a:solidFill>
          <a:schemeClr val="tx1"/>
        </a:solidFill>
        <a:latin typeface="Museo Sans 900" panose="02000000000000000000" pitchFamily="2" charset="77"/>
        <a:ea typeface="+mn-ea"/>
        <a:cs typeface="+mn-cs"/>
      </a:defRPr>
    </a:lvl2pPr>
    <a:lvl3pPr marL="914400" algn="l" defTabSz="914400" rtl="0" eaLnBrk="1" latinLnBrk="0" hangingPunct="1">
      <a:defRPr sz="1200" b="1" i="0" kern="1200">
        <a:solidFill>
          <a:schemeClr val="tx1"/>
        </a:solidFill>
        <a:latin typeface="Museo Sans 900" panose="02000000000000000000" pitchFamily="2" charset="77"/>
        <a:ea typeface="+mn-ea"/>
        <a:cs typeface="+mn-cs"/>
      </a:defRPr>
    </a:lvl3pPr>
    <a:lvl4pPr marL="1371600" algn="l" defTabSz="914400" rtl="0" eaLnBrk="1" latinLnBrk="0" hangingPunct="1">
      <a:defRPr sz="1200" b="1" i="0" kern="1200">
        <a:solidFill>
          <a:schemeClr val="tx1"/>
        </a:solidFill>
        <a:latin typeface="Museo Sans 900" panose="02000000000000000000" pitchFamily="2" charset="77"/>
        <a:ea typeface="+mn-ea"/>
        <a:cs typeface="+mn-cs"/>
      </a:defRPr>
    </a:lvl4pPr>
    <a:lvl5pPr marL="1828800" algn="l" defTabSz="914400" rtl="0" eaLnBrk="1" latinLnBrk="0" hangingPunct="1">
      <a:defRPr sz="1200" b="1" i="0" kern="1200">
        <a:solidFill>
          <a:schemeClr val="tx1"/>
        </a:solidFill>
        <a:latin typeface="Museo Sans 900" panose="02000000000000000000" pitchFamily="2" charset="7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mayavakfi.org/e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This</a:t>
            </a:r>
            <a:r>
              <a:rPr lang="en-GB" b="0" baseline="0" dirty="0"/>
              <a:t> slideshow is designed for use alongside the </a:t>
            </a:r>
            <a:r>
              <a:rPr lang="en-GB" b="1" baseline="0" dirty="0"/>
              <a:t>Education unlocks good health and well-being</a:t>
            </a:r>
            <a:r>
              <a:rPr lang="en-GB" b="0" baseline="0" dirty="0"/>
              <a:t> activities for ages 7-16.</a:t>
            </a:r>
          </a:p>
          <a:p>
            <a:endParaRPr lang="en-GB" sz="1200" b="0" i="0" kern="1200" baseline="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In these activities</a:t>
            </a:r>
            <a:r>
              <a:rPr lang="en-GB" sz="1200" b="0" i="0" kern="1200" baseline="0" dirty="0">
                <a:solidFill>
                  <a:schemeClr val="tx1"/>
                </a:solidFill>
                <a:effectLst/>
                <a:latin typeface="Museo Sans 900" panose="02000000000000000000" pitchFamily="2" charset="77"/>
                <a:ea typeface="+mn-ea"/>
                <a:cs typeface="+mn-cs"/>
              </a:rPr>
              <a:t> </a:t>
            </a:r>
            <a:r>
              <a:rPr lang="en-GB" sz="1200" b="0" i="0" kern="1200" dirty="0">
                <a:solidFill>
                  <a:schemeClr val="tx1"/>
                </a:solidFill>
                <a:effectLst/>
                <a:latin typeface="Museo Sans 900" panose="02000000000000000000" pitchFamily="2" charset="77"/>
                <a:ea typeface="+mn-ea"/>
                <a:cs typeface="+mn-cs"/>
              </a:rPr>
              <a:t>learners will explore some of the actions individuals can take to improve their own health and well-being, as well as that of others around them. They will think critically about how education can unlock good health and well-being and find out how a </a:t>
            </a: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 project improved the well-being of vulnerable children during the Covid-19 pandemic. In the final activity, learners are asked to design their own well-being pack with ideas, tips and activities for promoting good health and well-being.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Give learners one minute in pairs to think of as many different emotions as possible. Learners could record their ideas digitally or on paper or sticky notes. Feedback together as a class.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Explain that every day we feel lots of different things for different reasons and this is perfectly normal. At times we might feel happy or excited. At other times we may feel sad, anxious, worried or angry at times. Often we will have a combination of feelings. For example, we might feel excited and anxious before the first day of a school term. Some feelings are experienced as comfortable and some as uncomfortable.</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Ask learners to think about times when they have experienced different emotions. What happened to make them feel like this? Invite learners to share their ideas with the rest of the class if they wish to.</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Point out that there are many different things that affect how we feel. All of us will have to cope with changes, challenges and uncertainty at times. Some of these events or changes can feel overwhelming. Although we can’t always change some of the events that happen in our lives, there are some things that we can control more.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10</a:t>
            </a:fld>
            <a:endParaRPr lang="en-US" dirty="0"/>
          </a:p>
        </p:txBody>
      </p:sp>
    </p:spTree>
    <p:extLst>
      <p:ext uri="{BB962C8B-B14F-4D97-AF65-F5344CB8AC3E}">
        <p14:creationId xmlns:p14="http://schemas.microsoft.com/office/powerpoint/2010/main" val="387557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Covid-19 has affected the lives of everyone. Many children and young people have been feeling anxious - about their schools being closed, not seeing their friends and uncertainty over the future.</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A </a:t>
            </a: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 project has helped 1,000 children in Turkey to cope better with the difficulties of being forced to stay at home by the pandemic - often without computers, mobile phones or internet access for remote learning.</a:t>
            </a:r>
          </a:p>
          <a:p>
            <a:endParaRPr lang="en-GB" sz="1200" b="0" i="0" u="sng" kern="1200" dirty="0">
              <a:solidFill>
                <a:schemeClr val="tx1"/>
              </a:solidFill>
              <a:effectLst/>
              <a:latin typeface="Museo Sans 900" panose="02000000000000000000" pitchFamily="2" charset="77"/>
              <a:ea typeface="+mn-ea"/>
              <a:cs typeface="+mn-cs"/>
              <a:hlinkClick r:id="" action="ppaction://noaction"/>
            </a:endParaRPr>
          </a:p>
          <a:p>
            <a:r>
              <a:rPr lang="en-GB" sz="1200" b="0" i="0" u="sng" kern="1200" dirty="0">
                <a:solidFill>
                  <a:schemeClr val="tx1"/>
                </a:solidFill>
                <a:effectLst/>
                <a:latin typeface="Museo Sans 900" panose="02000000000000000000" pitchFamily="2" charset="77"/>
                <a:ea typeface="+mn-ea"/>
                <a:cs typeface="+mn-cs"/>
                <a:hlinkClick r:id="" action="ppaction://noaction"/>
              </a:rPr>
              <a:t>Maya </a:t>
            </a:r>
            <a:r>
              <a:rPr lang="en-GB" sz="1200" b="0" i="0" u="sng" kern="1200" dirty="0" err="1">
                <a:solidFill>
                  <a:schemeClr val="tx1"/>
                </a:solidFill>
                <a:effectLst/>
                <a:latin typeface="Museo Sans 900" panose="02000000000000000000" pitchFamily="2" charset="77"/>
                <a:ea typeface="+mn-ea"/>
                <a:cs typeface="+mn-cs"/>
                <a:hlinkClick r:id="rId3"/>
              </a:rPr>
              <a:t>Vakfı</a:t>
            </a:r>
            <a:r>
              <a:rPr lang="en-US" sz="1200" b="0" i="0" kern="1200" dirty="0">
                <a:solidFill>
                  <a:schemeClr val="tx1"/>
                </a:solidFill>
                <a:effectLst/>
                <a:latin typeface="Museo Sans 900" panose="02000000000000000000" pitchFamily="2" charset="77"/>
                <a:ea typeface="+mn-ea"/>
                <a:cs typeface="+mn-cs"/>
              </a:rPr>
              <a:t>,</a:t>
            </a:r>
            <a:r>
              <a:rPr lang="en-GB" sz="1200" b="0" i="0" kern="1200" dirty="0">
                <a:solidFill>
                  <a:schemeClr val="tx1"/>
                </a:solidFill>
                <a:effectLst/>
                <a:latin typeface="Museo Sans 900" panose="02000000000000000000" pitchFamily="2" charset="77"/>
                <a:ea typeface="+mn-ea"/>
                <a:cs typeface="+mn-cs"/>
              </a:rPr>
              <a:t> a Turkish organisation, has been handing out art and crafts packs to the children. Turkey hosts more refugees than any other country and many of the children receiving the packs are Syrian refugees. These young refugees have already faced challenges in their lives after being forced to flee their homes because of conflict. Covid-19 has made their lives even more difficult. Some of the children were alone at home while their parents were at work, or their parents were working from home and could not help them with their learning.</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The packs include paints, coloured crayons, felt markers, a drawing book, a pencil case, play dough and stickers. Painting, drawing and being creative can help the children if they are feeling anxious or worried.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11</a:t>
            </a:fld>
            <a:endParaRPr lang="en-US" dirty="0"/>
          </a:p>
        </p:txBody>
      </p:sp>
    </p:spTree>
    <p:extLst>
      <p:ext uri="{BB962C8B-B14F-4D97-AF65-F5344CB8AC3E}">
        <p14:creationId xmlns:p14="http://schemas.microsoft.com/office/powerpoint/2010/main" val="2763149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Use the case</a:t>
            </a:r>
            <a:r>
              <a:rPr lang="en-GB" sz="1200" b="0" i="0" kern="1200" baseline="0" dirty="0">
                <a:solidFill>
                  <a:schemeClr val="tx1"/>
                </a:solidFill>
                <a:effectLst/>
                <a:latin typeface="Museo Sans 900" panose="02000000000000000000" pitchFamily="2" charset="77"/>
                <a:ea typeface="+mn-ea"/>
                <a:cs typeface="+mn-cs"/>
              </a:rPr>
              <a:t> study on slide 11 </a:t>
            </a:r>
            <a:r>
              <a:rPr lang="en-GB" sz="1200" b="0" i="0" kern="1200" dirty="0">
                <a:solidFill>
                  <a:schemeClr val="tx1"/>
                </a:solidFill>
                <a:effectLst/>
                <a:latin typeface="Museo Sans 900" panose="02000000000000000000" pitchFamily="2" charset="77"/>
                <a:ea typeface="+mn-ea"/>
                <a:cs typeface="+mn-cs"/>
              </a:rPr>
              <a:t>to prompt discussion about how different things can affect our well-being as well as possible actions people can take to help our well-being.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Here</a:t>
            </a:r>
            <a:r>
              <a:rPr lang="en-GB" sz="1200" b="0" i="0" kern="1200" baseline="0" dirty="0">
                <a:solidFill>
                  <a:schemeClr val="tx1"/>
                </a:solidFill>
                <a:effectLst/>
                <a:latin typeface="Museo Sans 900" panose="02000000000000000000" pitchFamily="2" charset="77"/>
                <a:ea typeface="+mn-ea"/>
                <a:cs typeface="+mn-cs"/>
              </a:rPr>
              <a:t> are some</a:t>
            </a:r>
            <a:r>
              <a:rPr lang="en-GB" sz="1200" b="0" i="0" kern="1200" dirty="0">
                <a:solidFill>
                  <a:schemeClr val="tx1"/>
                </a:solidFill>
                <a:effectLst/>
                <a:latin typeface="Museo Sans 900" panose="02000000000000000000" pitchFamily="2" charset="77"/>
                <a:ea typeface="+mn-ea"/>
                <a:cs typeface="+mn-cs"/>
              </a:rPr>
              <a:t> suggested discussion questions:</a:t>
            </a:r>
          </a:p>
          <a:p>
            <a:pPr marL="0" lvl="0" indent="0">
              <a:buFont typeface="Arial" panose="020B0604020202020204" pitchFamily="34" charset="0"/>
              <a:buNone/>
            </a:pPr>
            <a:endParaRPr lang="en-GB" sz="1200" b="0" i="0" kern="1200" dirty="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GB" sz="1200" b="1" i="0" kern="1200" dirty="0">
                <a:solidFill>
                  <a:schemeClr val="tx1"/>
                </a:solidFill>
                <a:effectLst/>
                <a:latin typeface="Museo Sans 900" panose="02000000000000000000" pitchFamily="2" charset="77"/>
                <a:ea typeface="+mn-ea"/>
                <a:cs typeface="+mn-cs"/>
              </a:rPr>
              <a:t>How do you think these children might have felt by being forced to stay at home because of Covid-19? </a:t>
            </a:r>
            <a:r>
              <a:rPr lang="en-GB" sz="1200" b="0" i="0" kern="1200" dirty="0">
                <a:solidFill>
                  <a:schemeClr val="tx1"/>
                </a:solidFill>
                <a:effectLst/>
                <a:latin typeface="Museo Sans 900" panose="02000000000000000000" pitchFamily="2" charset="77"/>
                <a:ea typeface="+mn-ea"/>
                <a:cs typeface="+mn-cs"/>
              </a:rPr>
              <a:t>Millions of children in the UK and around the world have been affected by school closures related to Covid-19. If learners have experience of missing school as a result of Covid-19, they might like to share how they felt during this time.</a:t>
            </a:r>
          </a:p>
          <a:p>
            <a:pPr marL="171450" lvl="0" indent="-171450">
              <a:buFont typeface="Arial" panose="020B0604020202020204" pitchFamily="34" charset="0"/>
              <a:buChar char="•"/>
            </a:pPr>
            <a:endParaRPr lang="en-GB" sz="1200" b="0" i="0" kern="1200" dirty="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GB" sz="1200" b="1" i="0" kern="1200" dirty="0">
                <a:solidFill>
                  <a:schemeClr val="tx1"/>
                </a:solidFill>
                <a:effectLst/>
                <a:latin typeface="Museo Sans 900" panose="02000000000000000000" pitchFamily="2" charset="77"/>
                <a:ea typeface="+mn-ea"/>
                <a:cs typeface="+mn-cs"/>
              </a:rPr>
              <a:t>How do you think it might feel to suddenly have</a:t>
            </a:r>
            <a:r>
              <a:rPr lang="en-GB" sz="1200" b="1" i="0" kern="1200" baseline="0" dirty="0">
                <a:solidFill>
                  <a:schemeClr val="tx1"/>
                </a:solidFill>
                <a:effectLst/>
                <a:latin typeface="Museo Sans 900" panose="02000000000000000000" pitchFamily="2" charset="77"/>
                <a:ea typeface="+mn-ea"/>
                <a:cs typeface="+mn-cs"/>
              </a:rPr>
              <a:t> to </a:t>
            </a:r>
            <a:r>
              <a:rPr lang="en-GB" sz="1200" b="1" i="0" kern="1200" dirty="0">
                <a:solidFill>
                  <a:schemeClr val="tx1"/>
                </a:solidFill>
                <a:effectLst/>
                <a:latin typeface="Museo Sans 900" panose="02000000000000000000" pitchFamily="2" charset="77"/>
                <a:ea typeface="+mn-ea"/>
                <a:cs typeface="+mn-cs"/>
              </a:rPr>
              <a:t>leave home?</a:t>
            </a:r>
            <a:r>
              <a:rPr lang="en-GB" sz="1200" b="1" i="0" kern="1200" baseline="0" dirty="0">
                <a:solidFill>
                  <a:schemeClr val="tx1"/>
                </a:solidFill>
                <a:effectLst/>
                <a:latin typeface="Museo Sans 900" panose="02000000000000000000" pitchFamily="2" charset="77"/>
                <a:ea typeface="+mn-ea"/>
                <a:cs typeface="+mn-cs"/>
              </a:rPr>
              <a:t> </a:t>
            </a:r>
            <a:r>
              <a:rPr lang="en-GB" sz="1200" b="0" i="0" kern="1200" dirty="0">
                <a:solidFill>
                  <a:schemeClr val="tx1"/>
                </a:solidFill>
                <a:effectLst/>
                <a:latin typeface="Museo Sans 900" panose="02000000000000000000" pitchFamily="2" charset="77"/>
                <a:ea typeface="+mn-ea"/>
                <a:cs typeface="+mn-cs"/>
              </a:rPr>
              <a:t>Many children also face other challenges which can make their lives difficult. The children in the case study may have experienced the trauma of fleeing conflict and being forced to leave their homes, schools and communities to start a new life somewhere else. </a:t>
            </a:r>
          </a:p>
          <a:p>
            <a:pPr marL="171450" lvl="0" indent="-171450">
              <a:buFont typeface="Arial" panose="020B0604020202020204" pitchFamily="34" charset="0"/>
              <a:buChar char="•"/>
            </a:pPr>
            <a:endParaRPr lang="en-GB" sz="1200" b="0" i="0" kern="1200" dirty="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GB" sz="1200" b="1" i="0" kern="1200" dirty="0">
                <a:solidFill>
                  <a:schemeClr val="tx1"/>
                </a:solidFill>
                <a:effectLst/>
                <a:latin typeface="Museo Sans 900" panose="02000000000000000000" pitchFamily="2" charset="77"/>
                <a:ea typeface="+mn-ea"/>
                <a:cs typeface="+mn-cs"/>
              </a:rPr>
              <a:t>How might going to school help children’s well-being?</a:t>
            </a:r>
            <a:r>
              <a:rPr lang="en-GB" sz="1200" b="1" i="0" kern="1200" baseline="0" dirty="0">
                <a:solidFill>
                  <a:schemeClr val="tx1"/>
                </a:solidFill>
                <a:effectLst/>
                <a:latin typeface="Museo Sans 900" panose="02000000000000000000" pitchFamily="2" charset="77"/>
                <a:ea typeface="+mn-ea"/>
                <a:cs typeface="+mn-cs"/>
              </a:rPr>
              <a:t> </a:t>
            </a:r>
            <a:r>
              <a:rPr lang="en-GB" sz="1200" b="0" i="0" kern="1200" dirty="0">
                <a:solidFill>
                  <a:schemeClr val="tx1"/>
                </a:solidFill>
                <a:effectLst/>
                <a:latin typeface="Museo Sans 900" panose="02000000000000000000" pitchFamily="2" charset="77"/>
                <a:ea typeface="+mn-ea"/>
                <a:cs typeface="+mn-cs"/>
              </a:rPr>
              <a:t>For example, going to school can help improve children’s well-being by providing a routine, a chance to be with friends and hope for the future.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12</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Say that as well as painting and drawing there are many things that we can do to help our well-being. Invite learners to share ideas of activities that might help. Record their ideas on a board or large piece of paper. </a:t>
            </a:r>
          </a:p>
          <a:p>
            <a:endParaRPr lang="en-GB" sz="1200" b="0" i="0" kern="1200" dirty="0">
              <a:solidFill>
                <a:schemeClr val="tx1"/>
              </a:solidFill>
              <a:effectLst/>
              <a:latin typeface="Museo Sans 900" panose="02000000000000000000" pitchFamily="2"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It may be useful to prompt learners to think about things that have helped them to cope with challenges in the past. Or to think about things they have heard, seen or read about from others. Remind learners that some of their suggestions might be personal to them and that’s okay. Different people may have different things that help their well-being, but there will also be things that can be helpful for many people. </a:t>
            </a:r>
          </a:p>
          <a:p>
            <a:endParaRPr lang="en-GB" sz="1200" b="0" i="0" kern="1200" dirty="0">
              <a:solidFill>
                <a:schemeClr val="tx1"/>
              </a:solidFill>
              <a:effectLst/>
              <a:latin typeface="Museo Sans 900" panose="02000000000000000000" pitchFamily="2" charset="77"/>
              <a:ea typeface="+mn-ea"/>
              <a:cs typeface="+mn-cs"/>
            </a:endParaRP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13</a:t>
            </a:fld>
            <a:endParaRPr lang="en-US" dirty="0"/>
          </a:p>
        </p:txBody>
      </p:sp>
    </p:spTree>
    <p:extLst>
      <p:ext uri="{BB962C8B-B14F-4D97-AF65-F5344CB8AC3E}">
        <p14:creationId xmlns:p14="http://schemas.microsoft.com/office/powerpoint/2010/main" val="8983275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Some suggested</a:t>
            </a:r>
            <a:r>
              <a:rPr lang="en-GB" sz="1200" b="0" i="0" kern="1200" baseline="0" dirty="0">
                <a:solidFill>
                  <a:schemeClr val="tx1"/>
                </a:solidFill>
                <a:effectLst/>
                <a:latin typeface="Museo Sans 900" panose="02000000000000000000" pitchFamily="2" charset="77"/>
                <a:ea typeface="+mn-ea"/>
                <a:cs typeface="+mn-cs"/>
              </a:rPr>
              <a:t> activities</a:t>
            </a:r>
            <a:r>
              <a:rPr lang="en-GB" sz="1200" b="0" i="0" kern="1200" dirty="0">
                <a:solidFill>
                  <a:schemeClr val="tx1"/>
                </a:solidFill>
                <a:effectLst/>
                <a:latin typeface="Museo Sans 900" panose="02000000000000000000" pitchFamily="2" charset="77"/>
                <a:ea typeface="+mn-ea"/>
                <a:cs typeface="+mn-cs"/>
              </a:rPr>
              <a:t> are provided on this slide and in the </a:t>
            </a:r>
            <a:r>
              <a:rPr lang="en-GB" sz="1200" b="1" i="0" kern="1200" dirty="0">
                <a:solidFill>
                  <a:schemeClr val="tx1"/>
                </a:solidFill>
                <a:effectLst/>
                <a:latin typeface="Museo Sans 900" panose="02000000000000000000" pitchFamily="2" charset="77"/>
                <a:ea typeface="+mn-ea"/>
                <a:cs typeface="+mn-cs"/>
              </a:rPr>
              <a:t>Well-being activity ideas </a:t>
            </a:r>
            <a:r>
              <a:rPr lang="en-GB" sz="1200" b="0" i="0" kern="1200" dirty="0">
                <a:solidFill>
                  <a:schemeClr val="tx1"/>
                </a:solidFill>
                <a:effectLst/>
                <a:latin typeface="Museo Sans 900" panose="02000000000000000000" pitchFamily="2" charset="77"/>
                <a:ea typeface="+mn-ea"/>
                <a:cs typeface="+mn-cs"/>
              </a:rPr>
              <a:t>resource sheet.</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14</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Additional slide for ages 7-11</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Explain that learners are now going to design their own well-being pack filled with things that might help them to feel happy, healthy and comfortable. Discuss their ideas about what the contents might be. Some suggestions are provided on this slide.</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Invite learners to share their well-being pack with others in the class if they would like to. As an extension activity, learners could make a pack of actual items to keep at home or school. Alternatively, they could design and make a pack to give to a younger sibling or a child in another class at school.</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15</a:t>
            </a:fld>
            <a:endParaRPr lang="en-US" dirty="0"/>
          </a:p>
        </p:txBody>
      </p:sp>
    </p:spTree>
    <p:extLst>
      <p:ext uri="{BB962C8B-B14F-4D97-AF65-F5344CB8AC3E}">
        <p14:creationId xmlns:p14="http://schemas.microsoft.com/office/powerpoint/2010/main" val="12039329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Additional slide for ages 11-16</a:t>
            </a:r>
          </a:p>
          <a:p>
            <a:pPr lvl="0"/>
            <a:r>
              <a:rPr lang="en-GB" sz="1200" b="0" i="0" kern="1200" dirty="0">
                <a:solidFill>
                  <a:schemeClr val="tx1"/>
                </a:solidFill>
                <a:effectLst/>
                <a:latin typeface="Museo Sans 900" panose="02000000000000000000" pitchFamily="2" charset="77"/>
                <a:ea typeface="+mn-ea"/>
                <a:cs typeface="+mn-cs"/>
              </a:rPr>
              <a:t>Explain that learners are now going to create a well-being calendar for a month. They need to think of a well-being activity idea for each day. Learners could design their own calendar on a large piece of paper. Alternatively they could use the template provided in the </a:t>
            </a:r>
            <a:r>
              <a:rPr lang="en-GB" sz="1200" b="1" i="0" kern="1200" dirty="0">
                <a:solidFill>
                  <a:schemeClr val="tx1"/>
                </a:solidFill>
                <a:effectLst/>
                <a:latin typeface="Museo Sans 900" panose="02000000000000000000" pitchFamily="2" charset="77"/>
                <a:ea typeface="+mn-ea"/>
                <a:cs typeface="+mn-cs"/>
              </a:rPr>
              <a:t>Well-being calendar</a:t>
            </a:r>
            <a:r>
              <a:rPr lang="en-GB" sz="1200" b="0" i="0" kern="1200" dirty="0">
                <a:solidFill>
                  <a:schemeClr val="tx1"/>
                </a:solidFill>
                <a:effectLst/>
                <a:latin typeface="Museo Sans 900" panose="02000000000000000000" pitchFamily="2" charset="77"/>
                <a:ea typeface="+mn-ea"/>
                <a:cs typeface="+mn-cs"/>
              </a:rPr>
              <a:t> activity sheet. </a:t>
            </a:r>
          </a:p>
          <a:p>
            <a:pPr lvl="0"/>
            <a:endParaRPr lang="en-GB" sz="1200" b="1"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Invite learners to share their calendar with others at the end of the activity if they would like to. Encourage learners to display their calendar somewhere where they can easily access it each day. For example, they might want to stick it up in a bedroom or inside their school journal.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16</a:t>
            </a:fld>
            <a:endParaRPr lang="en-US" dirty="0"/>
          </a:p>
        </p:txBody>
      </p:sp>
    </p:spTree>
    <p:extLst>
      <p:ext uri="{BB962C8B-B14F-4D97-AF65-F5344CB8AC3E}">
        <p14:creationId xmlns:p14="http://schemas.microsoft.com/office/powerpoint/2010/main" val="1203932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a:t>
            </a:fld>
            <a:endParaRPr lang="en-US" dirty="0"/>
          </a:p>
        </p:txBody>
      </p:sp>
    </p:spTree>
    <p:extLst>
      <p:ext uri="{BB962C8B-B14F-4D97-AF65-F5344CB8AC3E}">
        <p14:creationId xmlns:p14="http://schemas.microsoft.com/office/powerpoint/2010/main" val="2420292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Talk with learners about what they think ‘good health and well-being’ means. Ask them to discuss their ideas with a partner before talking together a whole class.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3</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Explain that well-being can be described as ‘the state of being comfortable, healthy and happy’. We can think of good health as all the things we can do to take care of our bodies.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4</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Organise learners into groups of three or four. Give each pair or group a large piece of paper.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Ask learners to draw a big outline of a person in the middle of the paper and fill it with words and pictures to show different ways in which we can look after our health and well-being.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Possible ideas could include washing your hands properly, eating a balanced diet, exercising regularly, getting enough sleep, brushing our teeth and talking about our feelings. Remind learners that different people have different things that make them happy and so some of their ideas may be personal to them. However, we know from science and medicine that there are many things that can help everyone to improve their health and well-being (as well as some things that can be bad for our health and well-being).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5</a:t>
            </a:fld>
            <a:endParaRPr lang="en-US" dirty="0"/>
          </a:p>
        </p:txBody>
      </p:sp>
    </p:spTree>
    <p:extLst>
      <p:ext uri="{BB962C8B-B14F-4D97-AF65-F5344CB8AC3E}">
        <p14:creationId xmlns:p14="http://schemas.microsoft.com/office/powerpoint/2010/main" val="4144037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6</a:t>
            </a:fld>
            <a:endParaRPr lang="en-US" dirty="0"/>
          </a:p>
        </p:txBody>
      </p:sp>
    </p:spTree>
    <p:extLst>
      <p:ext uri="{BB962C8B-B14F-4D97-AF65-F5344CB8AC3E}">
        <p14:creationId xmlns:p14="http://schemas.microsoft.com/office/powerpoint/2010/main" val="86511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Organise learners into groups of three or four. Ask them to take turns at suggesting a way in which we look after our health and well-being and then discussing as a group how education might help support this.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Some examples are provided on this slide.</a:t>
            </a:r>
          </a:p>
        </p:txBody>
      </p:sp>
      <p:sp>
        <p:nvSpPr>
          <p:cNvPr id="4" name="Slide Number Placeholder 3"/>
          <p:cNvSpPr>
            <a:spLocks noGrp="1"/>
          </p:cNvSpPr>
          <p:nvPr>
            <p:ph type="sldNum" sz="quarter" idx="10"/>
          </p:nvPr>
        </p:nvSpPr>
        <p:spPr/>
        <p:txBody>
          <a:bodyPr/>
          <a:lstStyle/>
          <a:p>
            <a:fld id="{83B237C5-EB2C-6243-B2A5-C02EBBD9358B}" type="slidenum">
              <a:rPr lang="en-US" smtClean="0"/>
              <a:pPr/>
              <a:t>7</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Distribute copies of the</a:t>
            </a:r>
            <a:r>
              <a:rPr lang="en-GB" sz="1200" b="0" i="0" kern="1200" baseline="0" dirty="0">
                <a:solidFill>
                  <a:schemeClr val="tx1"/>
                </a:solidFill>
                <a:effectLst/>
                <a:latin typeface="Museo Sans 900" panose="02000000000000000000" pitchFamily="2" charset="77"/>
                <a:ea typeface="+mn-ea"/>
                <a:cs typeface="+mn-cs"/>
              </a:rPr>
              <a:t> </a:t>
            </a:r>
            <a:r>
              <a:rPr lang="en-GB" sz="1200" b="1" i="0" kern="1200" baseline="0" dirty="0">
                <a:solidFill>
                  <a:schemeClr val="tx1"/>
                </a:solidFill>
                <a:effectLst/>
                <a:latin typeface="Museo Sans 900" panose="02000000000000000000" pitchFamily="2" charset="77"/>
                <a:ea typeface="+mn-ea"/>
                <a:cs typeface="+mn-cs"/>
              </a:rPr>
              <a:t>Education unlocks good health and well-being</a:t>
            </a:r>
            <a:r>
              <a:rPr lang="en-GB" sz="1200" b="0" i="0" kern="1200" dirty="0">
                <a:solidFill>
                  <a:schemeClr val="tx1"/>
                </a:solidFill>
                <a:effectLst/>
                <a:latin typeface="Museo Sans 900" panose="02000000000000000000" pitchFamily="2" charset="77"/>
                <a:ea typeface="+mn-ea"/>
                <a:cs typeface="+mn-cs"/>
              </a:rPr>
              <a:t> resource sheets. Ask learners to read and discuss the statements in their groups before talking about them as a class.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For each statement, support learners to understand the link with education as well as what the impact on health and well-being might be. An example is provided on this slide. </a:t>
            </a:r>
          </a:p>
          <a:p>
            <a:pPr lvl="0"/>
            <a:endParaRPr lang="en-GB" sz="1200" b="0" i="0" kern="1200" dirty="0">
              <a:solidFill>
                <a:schemeClr val="tx1"/>
              </a:solidFill>
              <a:effectLst/>
              <a:latin typeface="Museo Sans 900" panose="02000000000000000000" pitchFamily="2" charset="77"/>
              <a:ea typeface="+mn-ea"/>
              <a:cs typeface="+mn-cs"/>
            </a:endParaRPr>
          </a:p>
        </p:txBody>
      </p:sp>
      <p:sp>
        <p:nvSpPr>
          <p:cNvPr id="4" name="Slide Number Placeholder 3"/>
          <p:cNvSpPr>
            <a:spLocks noGrp="1"/>
          </p:cNvSpPr>
          <p:nvPr>
            <p:ph type="sldNum" sz="quarter" idx="10"/>
          </p:nvPr>
        </p:nvSpPr>
        <p:spPr/>
        <p:txBody>
          <a:bodyPr/>
          <a:lstStyle/>
          <a:p>
            <a:fld id="{83B237C5-EB2C-6243-B2A5-C02EBBD9358B}" type="slidenum">
              <a:rPr lang="en-US" smtClean="0"/>
              <a:pPr/>
              <a:t>8</a:t>
            </a:fld>
            <a:endParaRPr lang="en-US" dirty="0"/>
          </a:p>
        </p:txBody>
      </p:sp>
    </p:spTree>
    <p:extLst>
      <p:ext uri="{BB962C8B-B14F-4D97-AF65-F5344CB8AC3E}">
        <p14:creationId xmlns:p14="http://schemas.microsoft.com/office/powerpoint/2010/main" val="1048882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9</a:t>
            </a:fld>
            <a:endParaRPr lang="en-US" dirty="0"/>
          </a:p>
        </p:txBody>
      </p:sp>
    </p:spTree>
    <p:extLst>
      <p:ext uri="{BB962C8B-B14F-4D97-AF65-F5344CB8AC3E}">
        <p14:creationId xmlns:p14="http://schemas.microsoft.com/office/powerpoint/2010/main" val="1859672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773238"/>
            <a:ext cx="9144000" cy="1655762"/>
          </a:xfrm>
        </p:spPr>
        <p:txBody>
          <a:bodyPr anchor="b"/>
          <a:lstStyle>
            <a:lvl1pPr algn="l">
              <a:defRPr sz="6000" b="1" i="0"/>
            </a:lvl1pPr>
          </a:lstStyle>
          <a:p>
            <a:r>
              <a:rPr lang="en-GB" dirty="0"/>
              <a:t>Headline Part One</a:t>
            </a:r>
            <a:endParaRPr lang="en-US" dirty="0"/>
          </a:p>
        </p:txBody>
      </p:sp>
      <p:sp>
        <p:nvSpPr>
          <p:cNvPr id="3" name="Subtitle 2">
            <a:extLst>
              <a:ext uri="{FF2B5EF4-FFF2-40B4-BE49-F238E27FC236}">
                <a16:creationId xmlns:a16="http://schemas.microsoft.com/office/drawing/2014/main" id="{82B86961-32CF-5A4C-9379-ED3C35B9775E}"/>
              </a:ext>
            </a:extLst>
          </p:cNvPr>
          <p:cNvSpPr>
            <a:spLocks noGrp="1"/>
          </p:cNvSpPr>
          <p:nvPr>
            <p:ph type="subTitle" idx="1" hasCustomPrompt="1"/>
          </p:nvPr>
        </p:nvSpPr>
        <p:spPr>
          <a:xfrm>
            <a:off x="479425" y="3429000"/>
            <a:ext cx="9144000" cy="1655762"/>
          </a:xfrm>
          <a:prstGeom prst="rect">
            <a:avLst/>
          </a:prstGeom>
        </p:spPr>
        <p:txBody>
          <a:bodyPr anchor="t"/>
          <a:lstStyle>
            <a:lvl1pPr marL="0" indent="0" algn="l">
              <a:buNone/>
              <a:defRPr sz="6000" b="1" i="0">
                <a:solidFill>
                  <a:schemeClr val="bg2"/>
                </a:solidFill>
                <a:latin typeface="Museo Sans 900" panose="02000000000000000000"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Headline Part Two</a:t>
            </a:r>
            <a:endParaRPr lang="en-US" dirty="0"/>
          </a:p>
        </p:txBody>
      </p:sp>
    </p:spTree>
    <p:extLst>
      <p:ext uri="{BB962C8B-B14F-4D97-AF65-F5344CB8AC3E}">
        <p14:creationId xmlns:p14="http://schemas.microsoft.com/office/powerpoint/2010/main" val="2702170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eak slide Blu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6" name="Slide Number Placeholder 5">
            <a:extLst>
              <a:ext uri="{FF2B5EF4-FFF2-40B4-BE49-F238E27FC236}">
                <a16:creationId xmlns:a16="http://schemas.microsoft.com/office/drawing/2014/main" id="{EFBF19AA-E48E-C441-A1A2-0D7113AFF853}"/>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97221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reak Slide Bright Blu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9DF9D0F-E1E9-B749-AA08-67CA5D077BF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426504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reak Slide Gree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067208B4-F1CB-2D44-9B9A-5777B70457E7}"/>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4233059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reak Slide Bright Gree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A7C6FBAD-BF3D-0E45-B3C1-79382BD0F581}"/>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552894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reak Slide Dark Orange">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536F0F3A-51F1-8B44-986A-AB1F7C7D9D6C}"/>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332869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reak Slide Orange">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38405B62-0976-6244-9C20-E7FA69CBCD8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955182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reak Slide Teal">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2227855B-9295-0942-8D27-B5B2A1BEE1A8}"/>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108241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reak Slide Pin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6189E02-59D5-9E42-9074-186520787365}"/>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390632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52CCE534-35DB-C544-BFCE-38E000976359}"/>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4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Disclaimer / Legal text TBC</a:t>
            </a:r>
          </a:p>
          <a:p>
            <a:pPr lvl="0"/>
            <a:r>
              <a:rPr lang="en-GB" dirty="0"/>
              <a:t>© </a:t>
            </a:r>
            <a:r>
              <a:rPr lang="en-GB" dirty="0" err="1"/>
              <a:t>Theirworld</a:t>
            </a:r>
            <a:r>
              <a:rPr lang="en-GB" dirty="0"/>
              <a:t> 2019</a:t>
            </a:r>
            <a:endParaRPr lang="en-US" dirty="0"/>
          </a:p>
        </p:txBody>
      </p:sp>
      <p:pic>
        <p:nvPicPr>
          <p:cNvPr id="5" name="Picture 4">
            <a:extLst>
              <a:ext uri="{FF2B5EF4-FFF2-40B4-BE49-F238E27FC236}">
                <a16:creationId xmlns:a16="http://schemas.microsoft.com/office/drawing/2014/main" id="{9F54598C-566E-7043-B2B3-B7C9D564F2E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3" y="5056968"/>
            <a:ext cx="2655384" cy="599804"/>
          </a:xfrm>
          <a:prstGeom prst="rect">
            <a:avLst/>
          </a:prstGeom>
        </p:spPr>
      </p:pic>
      <p:pic>
        <p:nvPicPr>
          <p:cNvPr id="7" name="Picture 6">
            <a:extLst>
              <a:ext uri="{FF2B5EF4-FFF2-40B4-BE49-F238E27FC236}">
                <a16:creationId xmlns:a16="http://schemas.microsoft.com/office/drawing/2014/main" id="{7A4F3FBE-D33A-0D41-917F-B2A4C55E7F2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9200" y="2362200"/>
            <a:ext cx="2133600" cy="2133600"/>
          </a:xfrm>
          <a:prstGeom prst="rect">
            <a:avLst/>
          </a:prstGeom>
        </p:spPr>
      </p:pic>
    </p:spTree>
    <p:extLst>
      <p:ext uri="{BB962C8B-B14F-4D97-AF65-F5344CB8AC3E}">
        <p14:creationId xmlns:p14="http://schemas.microsoft.com/office/powerpoint/2010/main" val="752945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spTree>
    <p:extLst>
      <p:ext uri="{BB962C8B-B14F-4D97-AF65-F5344CB8AC3E}">
        <p14:creationId xmlns:p14="http://schemas.microsoft.com/office/powerpoint/2010/main" val="144248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solidFill>
        </p:spPr>
        <p:txBody>
          <a:bodyPr/>
          <a:lstStyle>
            <a:lvl1pPr>
              <a:defRPr b="1" i="0">
                <a:latin typeface="Museo Sans 900" panose="02000000000000000000" pitchFamily="2" charset="77"/>
              </a:defRPr>
            </a:lvl1pPr>
          </a:lstStyle>
          <a:p>
            <a:r>
              <a:rPr lang="en-US" dirty="0"/>
              <a:t>Illustration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pic>
        <p:nvPicPr>
          <p:cNvPr id="6" name="Picture 5">
            <a:extLst>
              <a:ext uri="{FF2B5EF4-FFF2-40B4-BE49-F238E27FC236}">
                <a16:creationId xmlns:a16="http://schemas.microsoft.com/office/drawing/2014/main" id="{52E155E0-A5EC-0247-B8D0-AB1E5651C3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2" y="370115"/>
            <a:ext cx="3575359" cy="807611"/>
          </a:xfrm>
          <a:prstGeom prst="rect">
            <a:avLst/>
          </a:prstGeom>
        </p:spPr>
      </p:pic>
    </p:spTree>
    <p:extLst>
      <p:ext uri="{BB962C8B-B14F-4D97-AF65-F5344CB8AC3E}">
        <p14:creationId xmlns:p14="http://schemas.microsoft.com/office/powerpoint/2010/main" val="243615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Slide Bullets">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6"/>
            <a:ext cx="10515600" cy="1048038"/>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603375"/>
            <a:ext cx="8613775" cy="4452938"/>
          </a:xfrm>
          <a:prstGeom prst="rect">
            <a:avLst/>
          </a:prstGeom>
        </p:spPr>
        <p:txBody>
          <a:bodyPr/>
          <a:lstStyle>
            <a:lvl1pPr>
              <a:defRPr b="1" i="0">
                <a:latin typeface="Museo Sans 900" panose="02000000000000000000" pitchFamily="2" charset="77"/>
              </a:defRPr>
            </a:lvl1pPr>
            <a:lvl2pPr>
              <a:defRPr b="1" i="0">
                <a:latin typeface="Museo Sans 900" panose="02000000000000000000" pitchFamily="2" charset="77"/>
              </a:defRPr>
            </a:lvl2pPr>
            <a:lvl3pPr>
              <a:defRPr b="1" i="0">
                <a:latin typeface="Museo Sans 900" panose="02000000000000000000" pitchFamily="2" charset="77"/>
              </a:defRPr>
            </a:lvl3pPr>
            <a:lvl4pPr>
              <a:defRPr b="1" i="0">
                <a:latin typeface="Museo Sans 900" panose="02000000000000000000" pitchFamily="2" charset="77"/>
              </a:defRPr>
            </a:lvl4pPr>
            <a:lvl5pPr>
              <a:defRPr b="1" i="0">
                <a:latin typeface="Museo Sans 900" panose="02000000000000000000"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929529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712685"/>
            <a:ext cx="6179457" cy="4343627"/>
          </a:xfrm>
          <a:prstGeom prst="rect">
            <a:avLst/>
          </a:prstGeom>
        </p:spPr>
        <p:txBody>
          <a:bodyPr/>
          <a:lstStyle>
            <a:lvl1pPr>
              <a:buClr>
                <a:schemeClr val="tx2"/>
              </a:buClr>
              <a:defRPr sz="2600" b="1" i="0">
                <a:latin typeface="Museo Sans 900" panose="02000000000000000000" pitchFamily="2" charset="77"/>
              </a:defRPr>
            </a:lvl1pPr>
          </a:lstStyle>
          <a:p>
            <a:pPr lvl="0"/>
            <a:r>
              <a:rPr lang="en-GB" dirty="0"/>
              <a:t>Click to edit Master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296040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pact Story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hasCustomPrompt="1"/>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Impact story title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hasCustomPrompt="1"/>
          </p:nvPr>
        </p:nvSpPr>
        <p:spPr>
          <a:xfrm>
            <a:off x="482600" y="1712685"/>
            <a:ext cx="5154615" cy="4343627"/>
          </a:xfrm>
          <a:prstGeom prst="rect">
            <a:avLst/>
          </a:prstGeom>
        </p:spPr>
        <p:txBody>
          <a:bodyPr/>
          <a:lstStyle>
            <a:lvl1pPr marL="0" indent="0">
              <a:buNone/>
              <a:defRPr sz="1800" b="1" i="0">
                <a:latin typeface="Museo Sans 900" panose="02000000000000000000" pitchFamily="2" charset="77"/>
              </a:defRPr>
            </a:lvl1pPr>
          </a:lstStyle>
          <a:p>
            <a:pPr lvl="0"/>
            <a:r>
              <a:rPr lang="en-GB" dirty="0"/>
              <a:t>Story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6096000" y="0"/>
            <a:ext cx="6096000"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380454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lide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1219200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40638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Photo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603849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
        <p:nvSpPr>
          <p:cNvPr id="3" name="Picture Placeholder 3">
            <a:extLst>
              <a:ext uri="{FF2B5EF4-FFF2-40B4-BE49-F238E27FC236}">
                <a16:creationId xmlns:a16="http://schemas.microsoft.com/office/drawing/2014/main" id="{FE54F9B4-FD31-6142-A3B7-469D95CD0584}"/>
              </a:ext>
            </a:extLst>
          </p:cNvPr>
          <p:cNvSpPr>
            <a:spLocks noGrp="1"/>
          </p:cNvSpPr>
          <p:nvPr>
            <p:ph type="pic" sz="quarter" idx="11" hasCustomPrompt="1"/>
          </p:nvPr>
        </p:nvSpPr>
        <p:spPr>
          <a:xfrm>
            <a:off x="6153509" y="0"/>
            <a:ext cx="6038491"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3945646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pact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4" y="1561454"/>
            <a:ext cx="6913267" cy="3735091"/>
          </a:xfrm>
        </p:spPr>
        <p:txBody>
          <a:bodyPr anchor="ctr">
            <a:normAutofit/>
          </a:bodyPr>
          <a:lstStyle>
            <a:lvl1pPr algn="l">
              <a:defRPr sz="5000" b="1" i="0">
                <a:solidFill>
                  <a:schemeClr val="accent3"/>
                </a:solidFill>
              </a:defRPr>
            </a:lvl1pPr>
          </a:lstStyle>
          <a:p>
            <a:r>
              <a:rPr lang="en-GB" dirty="0"/>
              <a:t>Headline Text</a:t>
            </a:r>
            <a:endParaRPr lang="en-US" dirty="0"/>
          </a:p>
        </p:txBody>
      </p:sp>
      <p:sp>
        <p:nvSpPr>
          <p:cNvPr id="10" name="Slide Number Placeholder 5">
            <a:extLst>
              <a:ext uri="{FF2B5EF4-FFF2-40B4-BE49-F238E27FC236}">
                <a16:creationId xmlns:a16="http://schemas.microsoft.com/office/drawing/2014/main" id="{6F013095-3B7A-E643-9A75-0B9F5B01ED02}"/>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11" name="Picture 10">
            <a:extLst>
              <a:ext uri="{FF2B5EF4-FFF2-40B4-BE49-F238E27FC236}">
                <a16:creationId xmlns:a16="http://schemas.microsoft.com/office/drawing/2014/main" id="{6287BC4F-5371-2E48-A216-26932FBF954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Tree>
    <p:extLst>
      <p:ext uri="{BB962C8B-B14F-4D97-AF65-F5344CB8AC3E}">
        <p14:creationId xmlns:p14="http://schemas.microsoft.com/office/powerpoint/2010/main" val="2766917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341A9-6B63-3E4B-AE5E-487F4585265B}"/>
              </a:ext>
            </a:extLst>
          </p:cNvPr>
          <p:cNvSpPr>
            <a:spLocks noGrp="1"/>
          </p:cNvSpPr>
          <p:nvPr>
            <p:ph type="title"/>
          </p:nvPr>
        </p:nvSpPr>
        <p:spPr>
          <a:xfrm>
            <a:off x="483198" y="2226582"/>
            <a:ext cx="8007659" cy="1202418"/>
          </a:xfrm>
          <a:prstGeom prst="rect">
            <a:avLst/>
          </a:prstGeom>
        </p:spPr>
        <p:txBody>
          <a:bodyPr vert="horz" lIns="91440" tIns="45720" rIns="91440" bIns="45720" rtlCol="0" anchor="b">
            <a:normAutofit/>
          </a:bodyPr>
          <a:lstStyle/>
          <a:p>
            <a:r>
              <a:rPr lang="en-GB" dirty="0"/>
              <a:t>Headline Part One</a:t>
            </a:r>
            <a:endParaRPr lang="en-US" dirty="0"/>
          </a:p>
        </p:txBody>
      </p:sp>
    </p:spTree>
    <p:extLst>
      <p:ext uri="{BB962C8B-B14F-4D97-AF65-F5344CB8AC3E}">
        <p14:creationId xmlns:p14="http://schemas.microsoft.com/office/powerpoint/2010/main" val="95325283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6" r:id="rId4"/>
    <p:sldLayoutId id="2147483671" r:id="rId5"/>
    <p:sldLayoutId id="2147483672" r:id="rId6"/>
    <p:sldLayoutId id="2147483669" r:id="rId7"/>
    <p:sldLayoutId id="2147483670" r:id="rId8"/>
    <p:sldLayoutId id="214748366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Lst>
  <p:hf hdr="0" ftr="0" dt="0"/>
  <p:txStyles>
    <p:titleStyle>
      <a:lvl1pPr algn="l" defTabSz="914400" rtl="0" eaLnBrk="1" latinLnBrk="0" hangingPunct="1">
        <a:lnSpc>
          <a:spcPct val="90000"/>
        </a:lnSpc>
        <a:spcBef>
          <a:spcPct val="0"/>
        </a:spcBef>
        <a:buNone/>
        <a:defRPr sz="5400" b="1" i="0" kern="1200">
          <a:solidFill>
            <a:schemeClr val="tx2"/>
          </a:solidFill>
          <a:latin typeface="Museo Sans 900" panose="02000000000000000000"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10">
          <p15:clr>
            <a:srgbClr val="F26B43"/>
          </p15:clr>
        </p15:guide>
        <p15:guide id="4" pos="302" userDrawn="1">
          <p15:clr>
            <a:srgbClr val="F26B43"/>
          </p15:clr>
        </p15:guide>
        <p15:guide id="5" pos="737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Theirworld's good health and wellbeing icon. It is an a blue circle with an addition sign in the middle.">
            <a:extLst>
              <a:ext uri="{FF2B5EF4-FFF2-40B4-BE49-F238E27FC236}">
                <a16:creationId xmlns:a16="http://schemas.microsoft.com/office/drawing/2014/main" id="{4B033C2A-7813-4FC4-BBE6-42232E1C72C7}"/>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7024777" y="1020792"/>
            <a:ext cx="4827916" cy="4814645"/>
          </a:xfrm>
          <a:prstGeom prst="rect">
            <a:avLst/>
          </a:prstGeom>
        </p:spPr>
      </p:pic>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416361" y="2301580"/>
            <a:ext cx="6977665" cy="1655762"/>
          </a:xfrm>
        </p:spPr>
        <p:txBody>
          <a:bodyPr>
            <a:noAutofit/>
          </a:bodyPr>
          <a:lstStyle/>
          <a:p>
            <a:r>
              <a:rPr lang="en-US" sz="4400" spc="-200" dirty="0">
                <a:solidFill>
                  <a:schemeClr val="accent4"/>
                </a:solidFill>
                <a:latin typeface="Museo Sans 900"/>
                <a:cs typeface="Arial"/>
              </a:rPr>
              <a:t>Education unlocks</a:t>
            </a:r>
            <a:br>
              <a:rPr lang="en-US" sz="4400" spc="-200" dirty="0"/>
            </a:br>
            <a:r>
              <a:rPr lang="en-US" sz="4400" spc="-200" dirty="0">
                <a:solidFill>
                  <a:schemeClr val="accent3"/>
                </a:solidFill>
                <a:latin typeface="Museo Sans 900"/>
                <a:cs typeface="Arial"/>
              </a:rPr>
              <a:t>good health and well-being</a:t>
            </a:r>
          </a:p>
        </p:txBody>
      </p:sp>
      <p:sp>
        <p:nvSpPr>
          <p:cNvPr id="4" name="Text Placeholder 3">
            <a:extLst>
              <a:ext uri="{FF2B5EF4-FFF2-40B4-BE49-F238E27FC236}">
                <a16:creationId xmlns:a16="http://schemas.microsoft.com/office/drawing/2014/main" id="{A3CE33D2-AE76-4044-A024-16EEEB6BF37A}"/>
              </a:ext>
            </a:extLst>
          </p:cNvPr>
          <p:cNvSpPr>
            <a:spLocks noGrp="1"/>
          </p:cNvSpPr>
          <p:nvPr>
            <p:ph type="body" sz="quarter" idx="4294967295"/>
          </p:nvPr>
        </p:nvSpPr>
        <p:spPr>
          <a:xfrm>
            <a:off x="479425" y="5250998"/>
            <a:ext cx="5774619" cy="1273628"/>
          </a:xfrm>
          <a:prstGeom prst="rect">
            <a:avLst/>
          </a:prstGeom>
        </p:spPr>
        <p:txBody>
          <a:bodyPr/>
          <a:lstStyle/>
          <a:p>
            <a:r>
              <a:rPr lang="en-US" sz="2800" dirty="0"/>
              <a:t>Lesson Slideshow for Educators</a:t>
            </a:r>
          </a:p>
          <a:p>
            <a:endParaRPr lang="en-US" sz="2000" b="0" dirty="0">
              <a:latin typeface="Museo Sans 300" panose="02000000000000000000" pitchFamily="2" charset="77"/>
            </a:endParaRPr>
          </a:p>
        </p:txBody>
      </p:sp>
    </p:spTree>
    <p:extLst>
      <p:ext uri="{BB962C8B-B14F-4D97-AF65-F5344CB8AC3E}">
        <p14:creationId xmlns:p14="http://schemas.microsoft.com/office/powerpoint/2010/main" val="2070472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0BC01B0-4D5D-794C-AEA3-A135A0B011DF}"/>
              </a:ext>
            </a:extLst>
          </p:cNvPr>
          <p:cNvSpPr>
            <a:spLocks noGrp="1"/>
          </p:cNvSpPr>
          <p:nvPr>
            <p:ph type="sldNum" sz="quarter" idx="4"/>
          </p:nvPr>
        </p:nvSpPr>
        <p:spPr>
          <a:xfrm>
            <a:off x="483198" y="6242085"/>
            <a:ext cx="671457" cy="294740"/>
          </a:xfrm>
        </p:spPr>
        <p:txBody>
          <a:bodyPr/>
          <a:lstStyle/>
          <a:p>
            <a:fld id="{540D144C-11AF-EC44-9A7A-00E7093A6A62}" type="slidenum">
              <a:rPr lang="en-US" smtClean="0"/>
              <a:pPr/>
              <a:t>10</a:t>
            </a:fld>
            <a:endParaRPr lang="en-US" dirty="0"/>
          </a:p>
        </p:txBody>
      </p:sp>
      <p:sp>
        <p:nvSpPr>
          <p:cNvPr id="5" name="Rectangle 4"/>
          <p:cNvSpPr/>
          <p:nvPr/>
        </p:nvSpPr>
        <p:spPr>
          <a:xfrm>
            <a:off x="800439" y="1713587"/>
            <a:ext cx="9934453" cy="1200329"/>
          </a:xfrm>
          <a:prstGeom prst="rect">
            <a:avLst/>
          </a:prstGeom>
        </p:spPr>
        <p:txBody>
          <a:bodyPr wrap="square" lIns="91440" tIns="45720" rIns="91440" bIns="45720" anchor="t">
            <a:spAutoFit/>
          </a:bodyPr>
          <a:lstStyle/>
          <a:p>
            <a:pPr>
              <a:spcAft>
                <a:spcPts val="1800"/>
              </a:spcAft>
              <a:buClr>
                <a:schemeClr val="bg1"/>
              </a:buClr>
            </a:pPr>
            <a:r>
              <a:rPr lang="en-US" sz="3600" dirty="0">
                <a:solidFill>
                  <a:schemeClr val="bg1"/>
                </a:solidFill>
                <a:latin typeface="Museo Sans 900"/>
              </a:rPr>
              <a:t>You have one minute to think of as many different emotions as possible!</a:t>
            </a:r>
          </a:p>
        </p:txBody>
      </p:sp>
      <p:sp>
        <p:nvSpPr>
          <p:cNvPr id="6" name="Title 1">
            <a:extLst>
              <a:ext uri="{FF2B5EF4-FFF2-40B4-BE49-F238E27FC236}">
                <a16:creationId xmlns:a16="http://schemas.microsoft.com/office/drawing/2014/main" id="{FBD0F8EB-58F6-A442-A767-5D47FB92F1F3}"/>
              </a:ext>
            </a:extLst>
          </p:cNvPr>
          <p:cNvSpPr>
            <a:spLocks noGrp="1"/>
          </p:cNvSpPr>
          <p:nvPr>
            <p:ph type="ctrTitle"/>
          </p:nvPr>
        </p:nvSpPr>
        <p:spPr>
          <a:xfrm>
            <a:off x="806090" y="239105"/>
            <a:ext cx="10982386" cy="1996402"/>
          </a:xfrm>
        </p:spPr>
        <p:txBody>
          <a:bodyPr>
            <a:noAutofit/>
          </a:bodyPr>
          <a:lstStyle/>
          <a:p>
            <a:r>
              <a:rPr lang="en-US" sz="5400" dirty="0">
                <a:latin typeface="Museo Sans 900"/>
                <a:cs typeface="Arial"/>
              </a:rPr>
              <a:t>Challenge</a:t>
            </a:r>
          </a:p>
        </p:txBody>
      </p:sp>
      <p:pic>
        <p:nvPicPr>
          <p:cNvPr id="2050" name="Picture 2" descr="Emoji, Smilie, Whatsapp, Emotion, Laugh, Face, Hap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3390" y="3267518"/>
            <a:ext cx="4545221" cy="3068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956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blue sign with white text">
            <a:extLst>
              <a:ext uri="{FF2B5EF4-FFF2-40B4-BE49-F238E27FC236}">
                <a16:creationId xmlns:a16="http://schemas.microsoft.com/office/drawing/2014/main" id="{600FB02A-6795-DE1A-E63A-6573A8B3D0BD}"/>
              </a:ext>
            </a:extLst>
          </p:cNvPr>
          <p:cNvPicPr>
            <a:picLocks noGrp="1" noChangeAspect="1"/>
          </p:cNvPicPr>
          <p:nvPr>
            <p:ph type="pic" sz="quarter" idx="10"/>
          </p:nvPr>
        </p:nvPicPr>
        <p:blipFill>
          <a:blip r:embed="rId3"/>
          <a:srcRect l="33221" r="33221"/>
          <a:stretch>
            <a:fillRect/>
          </a:stretch>
        </p:blipFill>
        <p:spPr/>
      </p:pic>
      <p:pic>
        <p:nvPicPr>
          <p:cNvPr id="5" name="Picture 4" descr="A photograph of paints, pencils and paper"/>
          <p:cNvPicPr>
            <a:picLocks noChangeAspect="1"/>
          </p:cNvPicPr>
          <p:nvPr/>
        </p:nvPicPr>
        <p:blipFill rotWithShape="1">
          <a:blip r:embed="rId4" cstate="print">
            <a:extLst>
              <a:ext uri="{28A0092B-C50C-407E-A947-70E740481C1C}">
                <a14:useLocalDpi xmlns:a14="http://schemas.microsoft.com/office/drawing/2010/main" val="0"/>
              </a:ext>
            </a:extLst>
          </a:blip>
          <a:srcRect t="8895" b="6298"/>
          <a:stretch/>
        </p:blipFill>
        <p:spPr bwMode="auto">
          <a:xfrm>
            <a:off x="0" y="0"/>
            <a:ext cx="12192000" cy="6878472"/>
          </a:xfrm>
          <a:prstGeom prst="rect">
            <a:avLst/>
          </a:prstGeom>
          <a:noFill/>
        </p:spPr>
      </p:pic>
      <p:pic>
        <p:nvPicPr>
          <p:cNvPr id="10" name="Picture 9" descr="A blue box with the following text:&#10;&#10;Giving out well-being packs">
            <a:extLst>
              <a:ext uri="{FF2B5EF4-FFF2-40B4-BE49-F238E27FC236}">
                <a16:creationId xmlns:a16="http://schemas.microsoft.com/office/drawing/2014/main" id="{480209D5-AF13-FDF8-18A5-EF7817CE3406}"/>
              </a:ext>
            </a:extLst>
          </p:cNvPr>
          <p:cNvPicPr>
            <a:picLocks noChangeAspect="1"/>
          </p:cNvPicPr>
          <p:nvPr/>
        </p:nvPicPr>
        <p:blipFill>
          <a:blip r:embed="rId3"/>
          <a:stretch>
            <a:fillRect/>
          </a:stretch>
        </p:blipFill>
        <p:spPr>
          <a:xfrm>
            <a:off x="6498817" y="5507665"/>
            <a:ext cx="5364754" cy="1012647"/>
          </a:xfrm>
          <a:prstGeom prst="rect">
            <a:avLst/>
          </a:prstGeom>
        </p:spPr>
      </p:pic>
      <p:sp>
        <p:nvSpPr>
          <p:cNvPr id="11" name="Title 10">
            <a:extLst>
              <a:ext uri="{FF2B5EF4-FFF2-40B4-BE49-F238E27FC236}">
                <a16:creationId xmlns:a16="http://schemas.microsoft.com/office/drawing/2014/main" id="{F0DAEAD2-9F1A-0647-C8A1-EE19C71EC4A6}"/>
              </a:ext>
            </a:extLst>
          </p:cNvPr>
          <p:cNvSpPr>
            <a:spLocks noGrp="1"/>
          </p:cNvSpPr>
          <p:nvPr>
            <p:ph type="title" idx="4294967295"/>
          </p:nvPr>
        </p:nvSpPr>
        <p:spPr>
          <a:xfrm>
            <a:off x="0" y="-465070"/>
            <a:ext cx="8007659" cy="465070"/>
          </a:xfrm>
        </p:spPr>
        <p:txBody>
          <a:bodyPr>
            <a:normAutofit fontScale="90000"/>
          </a:bodyPr>
          <a:lstStyle/>
          <a:p>
            <a:r>
              <a:rPr lang="en-GB" dirty="0">
                <a:solidFill>
                  <a:schemeClr val="tx1"/>
                </a:solidFill>
              </a:rPr>
              <a:t>Wellbeing packs</a:t>
            </a:r>
          </a:p>
        </p:txBody>
      </p:sp>
    </p:spTree>
    <p:extLst>
      <p:ext uri="{BB962C8B-B14F-4D97-AF65-F5344CB8AC3E}">
        <p14:creationId xmlns:p14="http://schemas.microsoft.com/office/powerpoint/2010/main" val="3588145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12</a:t>
            </a:fld>
            <a:endParaRPr lang="en-US" dirty="0"/>
          </a:p>
        </p:txBody>
      </p:sp>
      <p:sp>
        <p:nvSpPr>
          <p:cNvPr id="3" name="Title 2">
            <a:extLst>
              <a:ext uri="{FF2B5EF4-FFF2-40B4-BE49-F238E27FC236}">
                <a16:creationId xmlns:a16="http://schemas.microsoft.com/office/drawing/2014/main" id="{67B7624A-6E3F-36C3-460A-2B52D3191002}"/>
              </a:ext>
            </a:extLst>
          </p:cNvPr>
          <p:cNvSpPr>
            <a:spLocks noGrp="1"/>
          </p:cNvSpPr>
          <p:nvPr>
            <p:ph type="title"/>
          </p:nvPr>
        </p:nvSpPr>
        <p:spPr>
          <a:xfrm>
            <a:off x="5334" y="-797247"/>
            <a:ext cx="10515600" cy="1048038"/>
          </a:xfrm>
        </p:spPr>
        <p:txBody>
          <a:bodyPr/>
          <a:lstStyle/>
          <a:p>
            <a:r>
              <a:rPr lang="en-US" dirty="0">
                <a:solidFill>
                  <a:schemeClr val="tx1"/>
                </a:solidFill>
                <a:latin typeface="Museo Sans 900"/>
                <a:cs typeface="Arial"/>
              </a:rPr>
              <a:t>What affects our health and wellbeing?</a:t>
            </a:r>
            <a:endParaRPr lang="en-US" dirty="0">
              <a:solidFill>
                <a:schemeClr val="tx1"/>
              </a:solidFill>
            </a:endParaRPr>
          </a:p>
        </p:txBody>
      </p:sp>
      <p:pic>
        <p:nvPicPr>
          <p:cNvPr id="5" name="Picture 4" descr="A green speech bubble with the following text:&#10;&#10;How do you think it might feel to suddenly have to leave home?">
            <a:extLst>
              <a:ext uri="{FF2B5EF4-FFF2-40B4-BE49-F238E27FC236}">
                <a16:creationId xmlns:a16="http://schemas.microsoft.com/office/drawing/2014/main" id="{050BB0A7-4391-BCD0-39A4-D1710CF61F47}"/>
              </a:ext>
            </a:extLst>
          </p:cNvPr>
          <p:cNvPicPr>
            <a:picLocks noChangeAspect="1"/>
          </p:cNvPicPr>
          <p:nvPr/>
        </p:nvPicPr>
        <p:blipFill>
          <a:blip r:embed="rId3"/>
          <a:stretch>
            <a:fillRect/>
          </a:stretch>
        </p:blipFill>
        <p:spPr>
          <a:xfrm>
            <a:off x="818926" y="4061785"/>
            <a:ext cx="5882085" cy="2327670"/>
          </a:xfrm>
          <a:prstGeom prst="rect">
            <a:avLst/>
          </a:prstGeom>
        </p:spPr>
      </p:pic>
      <p:pic>
        <p:nvPicPr>
          <p:cNvPr id="9" name="Picture 8" descr="An orange speech bubble with the following text:&#10;&#10;How do you think these children might have felt by being forced to stay at home because of Covid-19?">
            <a:extLst>
              <a:ext uri="{FF2B5EF4-FFF2-40B4-BE49-F238E27FC236}">
                <a16:creationId xmlns:a16="http://schemas.microsoft.com/office/drawing/2014/main" id="{FFC739A8-C2EF-FEED-98D3-50D424C512EA}"/>
              </a:ext>
            </a:extLst>
          </p:cNvPr>
          <p:cNvPicPr>
            <a:picLocks noChangeAspect="1"/>
          </p:cNvPicPr>
          <p:nvPr/>
        </p:nvPicPr>
        <p:blipFill>
          <a:blip r:embed="rId4"/>
          <a:stretch>
            <a:fillRect/>
          </a:stretch>
        </p:blipFill>
        <p:spPr>
          <a:xfrm>
            <a:off x="277745" y="250791"/>
            <a:ext cx="6618846" cy="3409519"/>
          </a:xfrm>
          <a:prstGeom prst="rect">
            <a:avLst/>
          </a:prstGeom>
        </p:spPr>
      </p:pic>
      <p:pic>
        <p:nvPicPr>
          <p:cNvPr id="11" name="Picture 10" descr="A blue speech bubble with the following text:&#10;&#10;How might going to school help children's well-being?">
            <a:extLst>
              <a:ext uri="{FF2B5EF4-FFF2-40B4-BE49-F238E27FC236}">
                <a16:creationId xmlns:a16="http://schemas.microsoft.com/office/drawing/2014/main" id="{ED833E1F-0AC7-CF45-D90B-2EF355CA76D3}"/>
              </a:ext>
            </a:extLst>
          </p:cNvPr>
          <p:cNvPicPr>
            <a:picLocks noChangeAspect="1"/>
          </p:cNvPicPr>
          <p:nvPr/>
        </p:nvPicPr>
        <p:blipFill>
          <a:blip r:embed="rId5"/>
          <a:stretch>
            <a:fillRect/>
          </a:stretch>
        </p:blipFill>
        <p:spPr>
          <a:xfrm>
            <a:off x="6701011" y="2141072"/>
            <a:ext cx="5295409" cy="2567276"/>
          </a:xfrm>
          <a:prstGeom prst="rect">
            <a:avLst/>
          </a:prstGeom>
        </p:spPr>
      </p:pic>
    </p:spTree>
    <p:extLst>
      <p:ext uri="{BB962C8B-B14F-4D97-AF65-F5344CB8AC3E}">
        <p14:creationId xmlns:p14="http://schemas.microsoft.com/office/powerpoint/2010/main" val="2217714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13</a:t>
            </a:fld>
            <a:endParaRPr lang="en-US" dirty="0"/>
          </a:p>
        </p:txBody>
      </p:sp>
      <p:sp>
        <p:nvSpPr>
          <p:cNvPr id="19" name="Title 18"/>
          <p:cNvSpPr>
            <a:spLocks noGrp="1"/>
          </p:cNvSpPr>
          <p:nvPr>
            <p:ph type="title" idx="4294967295"/>
          </p:nvPr>
        </p:nvSpPr>
        <p:spPr>
          <a:xfrm>
            <a:off x="3910642" y="2510783"/>
            <a:ext cx="4374736" cy="1630333"/>
          </a:xfrm>
          <a:prstGeom prst="ellipse">
            <a:avLst/>
          </a:prstGeom>
          <a:solidFill>
            <a:schemeClr val="accent1"/>
          </a:solidFill>
          <a:ln w="12700" cap="flat" cmpd="sng" algn="ctr">
            <a:noFill/>
            <a:prstDash val="solid"/>
            <a:miter lim="800000"/>
          </a:ln>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schemeClr val="lt1"/>
                </a:solidFill>
                <a:effectLst/>
                <a:uLnTx/>
                <a:uFillTx/>
                <a:latin typeface="Museo Sans 900"/>
                <a:ea typeface="+mn-ea"/>
                <a:cs typeface="+mn-cs"/>
              </a:rPr>
              <a:t>My well-being</a:t>
            </a:r>
          </a:p>
        </p:txBody>
      </p:sp>
      <p:cxnSp>
        <p:nvCxnSpPr>
          <p:cNvPr id="27" name="Straight Arrow Connector 26" descr="white arrow"/>
          <p:cNvCxnSpPr/>
          <p:nvPr/>
        </p:nvCxnSpPr>
        <p:spPr>
          <a:xfrm>
            <a:off x="3997827" y="1748783"/>
            <a:ext cx="534068"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descr="white arrow"/>
          <p:cNvCxnSpPr/>
          <p:nvPr/>
        </p:nvCxnSpPr>
        <p:spPr>
          <a:xfrm flipV="1">
            <a:off x="2756131" y="3783306"/>
            <a:ext cx="1180019" cy="8648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descr="white arrow"/>
          <p:cNvCxnSpPr/>
          <p:nvPr/>
        </p:nvCxnSpPr>
        <p:spPr>
          <a:xfrm>
            <a:off x="6086570" y="1637499"/>
            <a:ext cx="0"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descr="white arrow"/>
          <p:cNvCxnSpPr/>
          <p:nvPr/>
        </p:nvCxnSpPr>
        <p:spPr>
          <a:xfrm flipV="1">
            <a:off x="3840084" y="4258141"/>
            <a:ext cx="771802" cy="583140"/>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descr="white arrow"/>
          <p:cNvCxnSpPr/>
          <p:nvPr/>
        </p:nvCxnSpPr>
        <p:spPr>
          <a:xfrm flipV="1">
            <a:off x="5265140" y="4391497"/>
            <a:ext cx="267034" cy="64412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descr="white arrow"/>
          <p:cNvCxnSpPr/>
          <p:nvPr/>
        </p:nvCxnSpPr>
        <p:spPr>
          <a:xfrm flipH="1">
            <a:off x="8216415" y="2302766"/>
            <a:ext cx="1012657" cy="401573"/>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descr="white arrow"/>
          <p:cNvCxnSpPr/>
          <p:nvPr/>
        </p:nvCxnSpPr>
        <p:spPr>
          <a:xfrm>
            <a:off x="2899044" y="2410141"/>
            <a:ext cx="911877" cy="53795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descr="white arrow"/>
          <p:cNvCxnSpPr/>
          <p:nvPr/>
        </p:nvCxnSpPr>
        <p:spPr>
          <a:xfrm flipH="1" flipV="1">
            <a:off x="6743063" y="4397364"/>
            <a:ext cx="289938" cy="563588"/>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descr="white arrow"/>
          <p:cNvCxnSpPr/>
          <p:nvPr/>
        </p:nvCxnSpPr>
        <p:spPr>
          <a:xfrm flipH="1" flipV="1">
            <a:off x="7822056" y="4160961"/>
            <a:ext cx="909265" cy="47654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descr="white arrow"/>
          <p:cNvCxnSpPr/>
          <p:nvPr/>
        </p:nvCxnSpPr>
        <p:spPr>
          <a:xfrm flipH="1" flipV="1">
            <a:off x="8432075" y="3411336"/>
            <a:ext cx="1245456" cy="18557"/>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descr="white arrow"/>
          <p:cNvCxnSpPr/>
          <p:nvPr/>
        </p:nvCxnSpPr>
        <p:spPr>
          <a:xfrm flipH="1">
            <a:off x="7351623" y="1745973"/>
            <a:ext cx="508108" cy="71213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0065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14</a:t>
            </a:fld>
            <a:endParaRPr lang="en-US" dirty="0"/>
          </a:p>
        </p:txBody>
      </p:sp>
      <p:sp>
        <p:nvSpPr>
          <p:cNvPr id="9" name="Title 8"/>
          <p:cNvSpPr>
            <a:spLocks noGrp="1"/>
          </p:cNvSpPr>
          <p:nvPr>
            <p:ph type="title" idx="4294967295"/>
          </p:nvPr>
        </p:nvSpPr>
        <p:spPr>
          <a:xfrm>
            <a:off x="1986553" y="280881"/>
            <a:ext cx="8218894"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dirty="0">
                <a:ln>
                  <a:noFill/>
                </a:ln>
                <a:solidFill>
                  <a:schemeClr val="bg1"/>
                </a:solidFill>
                <a:effectLst/>
                <a:uLnTx/>
                <a:uFillTx/>
                <a:latin typeface="Museo Sans 900"/>
                <a:ea typeface="+mn-ea"/>
                <a:cs typeface="+mn-cs"/>
              </a:rPr>
              <a:t>Well-being activity ideas</a:t>
            </a:r>
          </a:p>
        </p:txBody>
      </p:sp>
      <p:pic>
        <p:nvPicPr>
          <p:cNvPr id="5" name="Picture 4" descr="A orange rectangle with the following text:&#10;&#10;Take 5 deep breaths">
            <a:extLst>
              <a:ext uri="{FF2B5EF4-FFF2-40B4-BE49-F238E27FC236}">
                <a16:creationId xmlns:a16="http://schemas.microsoft.com/office/drawing/2014/main" id="{47DCBC4D-F30A-7C32-761F-9189D7C4D786}"/>
              </a:ext>
            </a:extLst>
          </p:cNvPr>
          <p:cNvPicPr>
            <a:picLocks noChangeAspect="1"/>
          </p:cNvPicPr>
          <p:nvPr/>
        </p:nvPicPr>
        <p:blipFill>
          <a:blip r:embed="rId3"/>
          <a:stretch>
            <a:fillRect/>
          </a:stretch>
        </p:blipFill>
        <p:spPr>
          <a:xfrm>
            <a:off x="366266" y="1387318"/>
            <a:ext cx="3240574" cy="1840488"/>
          </a:xfrm>
          <a:prstGeom prst="rect">
            <a:avLst/>
          </a:prstGeom>
        </p:spPr>
      </p:pic>
      <p:pic>
        <p:nvPicPr>
          <p:cNvPr id="7" name="Picture 6" descr="An orange rectangle that says:&#10;&#10;Get some fresh air outside">
            <a:extLst>
              <a:ext uri="{FF2B5EF4-FFF2-40B4-BE49-F238E27FC236}">
                <a16:creationId xmlns:a16="http://schemas.microsoft.com/office/drawing/2014/main" id="{62D9A767-96E4-6B64-797C-62D747A34074}"/>
              </a:ext>
            </a:extLst>
          </p:cNvPr>
          <p:cNvPicPr>
            <a:picLocks noChangeAspect="1"/>
          </p:cNvPicPr>
          <p:nvPr/>
        </p:nvPicPr>
        <p:blipFill>
          <a:blip r:embed="rId4"/>
          <a:stretch>
            <a:fillRect/>
          </a:stretch>
        </p:blipFill>
        <p:spPr>
          <a:xfrm>
            <a:off x="4007253" y="1371887"/>
            <a:ext cx="2860735" cy="1871350"/>
          </a:xfrm>
          <a:prstGeom prst="rect">
            <a:avLst/>
          </a:prstGeom>
        </p:spPr>
      </p:pic>
      <p:pic>
        <p:nvPicPr>
          <p:cNvPr id="10" name="Picture 9" descr="An orange rectangle with the text:&#10;&#10;Talk to someone about how you're feeling">
            <a:extLst>
              <a:ext uri="{FF2B5EF4-FFF2-40B4-BE49-F238E27FC236}">
                <a16:creationId xmlns:a16="http://schemas.microsoft.com/office/drawing/2014/main" id="{9FD62AFF-E4F4-4067-4724-7AB870A2FD67}"/>
              </a:ext>
            </a:extLst>
          </p:cNvPr>
          <p:cNvPicPr>
            <a:picLocks noChangeAspect="1"/>
          </p:cNvPicPr>
          <p:nvPr/>
        </p:nvPicPr>
        <p:blipFill>
          <a:blip r:embed="rId5"/>
          <a:stretch>
            <a:fillRect/>
          </a:stretch>
        </p:blipFill>
        <p:spPr>
          <a:xfrm>
            <a:off x="7400923" y="1003914"/>
            <a:ext cx="4791077" cy="2335413"/>
          </a:xfrm>
          <a:prstGeom prst="rect">
            <a:avLst/>
          </a:prstGeom>
        </p:spPr>
      </p:pic>
      <p:pic>
        <p:nvPicPr>
          <p:cNvPr id="12" name="Picture 11" descr="An orange rectangle with the following text:&#10;&#10;Write down three things you are grateful for">
            <a:extLst>
              <a:ext uri="{FF2B5EF4-FFF2-40B4-BE49-F238E27FC236}">
                <a16:creationId xmlns:a16="http://schemas.microsoft.com/office/drawing/2014/main" id="{1401D1A1-E0C0-F843-7AA7-CB36E9E0598E}"/>
              </a:ext>
            </a:extLst>
          </p:cNvPr>
          <p:cNvPicPr>
            <a:picLocks noChangeAspect="1"/>
          </p:cNvPicPr>
          <p:nvPr/>
        </p:nvPicPr>
        <p:blipFill>
          <a:blip r:embed="rId6"/>
          <a:stretch>
            <a:fillRect/>
          </a:stretch>
        </p:blipFill>
        <p:spPr>
          <a:xfrm>
            <a:off x="818926" y="3339327"/>
            <a:ext cx="4507096" cy="1698654"/>
          </a:xfrm>
          <a:prstGeom prst="rect">
            <a:avLst/>
          </a:prstGeom>
        </p:spPr>
      </p:pic>
      <p:pic>
        <p:nvPicPr>
          <p:cNvPr id="14" name="Picture 13" descr="An orange rectangle with the following text:&#10;&#10;Help someone else">
            <a:extLst>
              <a:ext uri="{FF2B5EF4-FFF2-40B4-BE49-F238E27FC236}">
                <a16:creationId xmlns:a16="http://schemas.microsoft.com/office/drawing/2014/main" id="{47947F18-401B-9BFF-E871-225991C85FAB}"/>
              </a:ext>
            </a:extLst>
          </p:cNvPr>
          <p:cNvPicPr>
            <a:picLocks noChangeAspect="1"/>
          </p:cNvPicPr>
          <p:nvPr/>
        </p:nvPicPr>
        <p:blipFill>
          <a:blip r:embed="rId7"/>
          <a:stretch>
            <a:fillRect/>
          </a:stretch>
        </p:blipFill>
        <p:spPr>
          <a:xfrm>
            <a:off x="6096000" y="3468141"/>
            <a:ext cx="4791077" cy="1902486"/>
          </a:xfrm>
          <a:prstGeom prst="rect">
            <a:avLst/>
          </a:prstGeom>
        </p:spPr>
      </p:pic>
      <p:pic>
        <p:nvPicPr>
          <p:cNvPr id="16" name="Picture 15" descr="An orange rectangle with the following text:&#10;&#10;Learn something new">
            <a:extLst>
              <a:ext uri="{FF2B5EF4-FFF2-40B4-BE49-F238E27FC236}">
                <a16:creationId xmlns:a16="http://schemas.microsoft.com/office/drawing/2014/main" id="{B9F84A65-9570-73C8-1345-BDB1B07CBF59}"/>
              </a:ext>
            </a:extLst>
          </p:cNvPr>
          <p:cNvPicPr>
            <a:picLocks noChangeAspect="1"/>
          </p:cNvPicPr>
          <p:nvPr/>
        </p:nvPicPr>
        <p:blipFill>
          <a:blip r:embed="rId8"/>
          <a:stretch>
            <a:fillRect/>
          </a:stretch>
        </p:blipFill>
        <p:spPr>
          <a:xfrm>
            <a:off x="6581996" y="5082178"/>
            <a:ext cx="4431653" cy="1699401"/>
          </a:xfrm>
          <a:prstGeom prst="rect">
            <a:avLst/>
          </a:prstGeom>
        </p:spPr>
      </p:pic>
      <p:pic>
        <p:nvPicPr>
          <p:cNvPr id="19" name="Picture 18" descr="An orange rectangle with the following text:&#10;&#10;Do some exercise">
            <a:extLst>
              <a:ext uri="{FF2B5EF4-FFF2-40B4-BE49-F238E27FC236}">
                <a16:creationId xmlns:a16="http://schemas.microsoft.com/office/drawing/2014/main" id="{7AC168CE-6270-AD0D-03D2-0A983ABC098B}"/>
              </a:ext>
            </a:extLst>
          </p:cNvPr>
          <p:cNvPicPr>
            <a:picLocks noChangeAspect="1"/>
          </p:cNvPicPr>
          <p:nvPr/>
        </p:nvPicPr>
        <p:blipFill>
          <a:blip r:embed="rId9"/>
          <a:stretch>
            <a:fillRect/>
          </a:stretch>
        </p:blipFill>
        <p:spPr>
          <a:xfrm>
            <a:off x="1507154" y="5166795"/>
            <a:ext cx="4588846" cy="1391333"/>
          </a:xfrm>
          <a:prstGeom prst="rect">
            <a:avLst/>
          </a:prstGeom>
        </p:spPr>
      </p:pic>
    </p:spTree>
    <p:extLst>
      <p:ext uri="{BB962C8B-B14F-4D97-AF65-F5344CB8AC3E}">
        <p14:creationId xmlns:p14="http://schemas.microsoft.com/office/powerpoint/2010/main" val="3475750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4" name="Picture 23" descr="A blue oval with the following text:&#10;&#10;A list of people you could talk to">
            <a:extLst>
              <a:ext uri="{FF2B5EF4-FFF2-40B4-BE49-F238E27FC236}">
                <a16:creationId xmlns:a16="http://schemas.microsoft.com/office/drawing/2014/main" id="{41FC980C-59C3-78EB-58DB-EFE89A242113}"/>
              </a:ext>
            </a:extLst>
          </p:cNvPr>
          <p:cNvPicPr>
            <a:picLocks noChangeAspect="1"/>
          </p:cNvPicPr>
          <p:nvPr/>
        </p:nvPicPr>
        <p:blipFill>
          <a:blip r:embed="rId3"/>
          <a:stretch>
            <a:fillRect/>
          </a:stretch>
        </p:blipFill>
        <p:spPr>
          <a:xfrm>
            <a:off x="6255070" y="3775050"/>
            <a:ext cx="3004277" cy="2364535"/>
          </a:xfrm>
          <a:prstGeom prst="rect">
            <a:avLst/>
          </a:prstGeom>
        </p:spPr>
      </p:pic>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15</a:t>
            </a:fld>
            <a:endParaRPr lang="en-US" dirty="0"/>
          </a:p>
        </p:txBody>
      </p:sp>
      <p:sp>
        <p:nvSpPr>
          <p:cNvPr id="4" name="Title 3"/>
          <p:cNvSpPr>
            <a:spLocks noGrp="1"/>
          </p:cNvSpPr>
          <p:nvPr>
            <p:ph type="title" idx="4294967295"/>
          </p:nvPr>
        </p:nvSpPr>
        <p:spPr>
          <a:xfrm>
            <a:off x="438662" y="623781"/>
            <a:ext cx="11214036"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000" b="1" i="0" u="none" strike="noStrike" kern="1200" cap="none" spc="0" normalizeH="0" baseline="0" noProof="0" dirty="0">
                <a:ln>
                  <a:noFill/>
                </a:ln>
                <a:solidFill>
                  <a:schemeClr val="bg1"/>
                </a:solidFill>
                <a:effectLst/>
                <a:uLnTx/>
                <a:uFillTx/>
                <a:latin typeface="Museo Sans 900"/>
                <a:ea typeface="+mn-ea"/>
                <a:cs typeface="+mn-cs"/>
              </a:rPr>
              <a:t>What would you put in a well-being pack? </a:t>
            </a:r>
          </a:p>
        </p:txBody>
      </p:sp>
      <p:sp>
        <p:nvSpPr>
          <p:cNvPr id="15" name="Rectangle 14">
            <a:extLst>
              <a:ext uri="{FF2B5EF4-FFF2-40B4-BE49-F238E27FC236}">
                <a16:creationId xmlns:a16="http://schemas.microsoft.com/office/drawing/2014/main" id="{C09EAA8F-8B67-4FB5-9490-D1FD3841376F}"/>
              </a:ext>
            </a:extLst>
          </p:cNvPr>
          <p:cNvSpPr/>
          <p:nvPr/>
        </p:nvSpPr>
        <p:spPr>
          <a:xfrm>
            <a:off x="8546795" y="6020703"/>
            <a:ext cx="3405352" cy="461665"/>
          </a:xfrm>
          <a:prstGeom prst="rect">
            <a:avLst/>
          </a:prstGeom>
        </p:spPr>
        <p:txBody>
          <a:bodyPr wrap="square" lIns="91440" tIns="45720" rIns="91440" bIns="45720" anchor="t">
            <a:spAutoFit/>
          </a:bodyPr>
          <a:lstStyle/>
          <a:p>
            <a:pPr algn="ctr">
              <a:spcAft>
                <a:spcPts val="1800"/>
              </a:spcAft>
            </a:pPr>
            <a:r>
              <a:rPr lang="en-US" sz="2400" dirty="0">
                <a:solidFill>
                  <a:schemeClr val="bg1"/>
                </a:solidFill>
                <a:latin typeface="Museo Sans 900"/>
              </a:rPr>
              <a:t>Slide for ages 7-11</a:t>
            </a:r>
            <a:endParaRPr lang="en-US" sz="2400" dirty="0"/>
          </a:p>
        </p:txBody>
      </p:sp>
      <p:pic>
        <p:nvPicPr>
          <p:cNvPr id="7" name="Picture 6" descr="A blue oval with white text that reads:&#10;&#10;A colouring book and pencils">
            <a:extLst>
              <a:ext uri="{FF2B5EF4-FFF2-40B4-BE49-F238E27FC236}">
                <a16:creationId xmlns:a16="http://schemas.microsoft.com/office/drawing/2014/main" id="{7F54E1F2-B866-DB15-D93C-E360E337835E}"/>
              </a:ext>
            </a:extLst>
          </p:cNvPr>
          <p:cNvPicPr>
            <a:picLocks noChangeAspect="1"/>
          </p:cNvPicPr>
          <p:nvPr/>
        </p:nvPicPr>
        <p:blipFill>
          <a:blip r:embed="rId4"/>
          <a:stretch>
            <a:fillRect/>
          </a:stretch>
        </p:blipFill>
        <p:spPr>
          <a:xfrm>
            <a:off x="0" y="1410241"/>
            <a:ext cx="3334905" cy="2265943"/>
          </a:xfrm>
          <a:prstGeom prst="rect">
            <a:avLst/>
          </a:prstGeom>
        </p:spPr>
      </p:pic>
      <p:pic>
        <p:nvPicPr>
          <p:cNvPr id="16" name="Picture 15" descr="A blue oval with white text that reads:&#10;&#10;Favourite toy">
            <a:extLst>
              <a:ext uri="{FF2B5EF4-FFF2-40B4-BE49-F238E27FC236}">
                <a16:creationId xmlns:a16="http://schemas.microsoft.com/office/drawing/2014/main" id="{A724C059-91E8-D287-4760-0CA77E5BDDD5}"/>
              </a:ext>
            </a:extLst>
          </p:cNvPr>
          <p:cNvPicPr>
            <a:picLocks noChangeAspect="1"/>
          </p:cNvPicPr>
          <p:nvPr/>
        </p:nvPicPr>
        <p:blipFill>
          <a:blip r:embed="rId5"/>
          <a:stretch>
            <a:fillRect/>
          </a:stretch>
        </p:blipFill>
        <p:spPr>
          <a:xfrm>
            <a:off x="446444" y="4171243"/>
            <a:ext cx="2597011" cy="1923472"/>
          </a:xfrm>
          <a:prstGeom prst="rect">
            <a:avLst/>
          </a:prstGeom>
        </p:spPr>
      </p:pic>
      <p:pic>
        <p:nvPicPr>
          <p:cNvPr id="18" name="Picture 17" descr="A blue oval with white text that reads:&#10;&#10;Photos of your favourite place to be">
            <a:extLst>
              <a:ext uri="{FF2B5EF4-FFF2-40B4-BE49-F238E27FC236}">
                <a16:creationId xmlns:a16="http://schemas.microsoft.com/office/drawing/2014/main" id="{F6B3B535-9EA3-440C-0EFB-E8772265225F}"/>
              </a:ext>
            </a:extLst>
          </p:cNvPr>
          <p:cNvPicPr>
            <a:picLocks noChangeAspect="1"/>
          </p:cNvPicPr>
          <p:nvPr/>
        </p:nvPicPr>
        <p:blipFill>
          <a:blip r:embed="rId6"/>
          <a:stretch>
            <a:fillRect/>
          </a:stretch>
        </p:blipFill>
        <p:spPr>
          <a:xfrm>
            <a:off x="3299259" y="1430533"/>
            <a:ext cx="3228123" cy="2245651"/>
          </a:xfrm>
          <a:prstGeom prst="rect">
            <a:avLst/>
          </a:prstGeom>
        </p:spPr>
      </p:pic>
      <p:pic>
        <p:nvPicPr>
          <p:cNvPr id="20" name="Picture 19" descr="A blue oval with white text that reads:&#10;&#10;A healthy snack">
            <a:extLst>
              <a:ext uri="{FF2B5EF4-FFF2-40B4-BE49-F238E27FC236}">
                <a16:creationId xmlns:a16="http://schemas.microsoft.com/office/drawing/2014/main" id="{7BD7950B-9B15-39D0-5431-4AC06B1B205B}"/>
              </a:ext>
            </a:extLst>
          </p:cNvPr>
          <p:cNvPicPr>
            <a:picLocks noChangeAspect="1"/>
          </p:cNvPicPr>
          <p:nvPr/>
        </p:nvPicPr>
        <p:blipFill>
          <a:blip r:embed="rId7"/>
          <a:stretch>
            <a:fillRect/>
          </a:stretch>
        </p:blipFill>
        <p:spPr>
          <a:xfrm>
            <a:off x="3174330" y="3877550"/>
            <a:ext cx="3059406" cy="2245651"/>
          </a:xfrm>
          <a:prstGeom prst="rect">
            <a:avLst/>
          </a:prstGeom>
        </p:spPr>
      </p:pic>
      <p:pic>
        <p:nvPicPr>
          <p:cNvPr id="22" name="Picture 21" descr="A blue circle with white text that reads:&#10;&#10;Pieces of lego">
            <a:extLst>
              <a:ext uri="{FF2B5EF4-FFF2-40B4-BE49-F238E27FC236}">
                <a16:creationId xmlns:a16="http://schemas.microsoft.com/office/drawing/2014/main" id="{BD3E152A-A0DF-3B8A-B2FE-0A4B82696496}"/>
              </a:ext>
            </a:extLst>
          </p:cNvPr>
          <p:cNvPicPr>
            <a:picLocks noChangeAspect="1"/>
          </p:cNvPicPr>
          <p:nvPr/>
        </p:nvPicPr>
        <p:blipFill>
          <a:blip r:embed="rId8"/>
          <a:stretch>
            <a:fillRect/>
          </a:stretch>
        </p:blipFill>
        <p:spPr>
          <a:xfrm>
            <a:off x="6526397" y="1431792"/>
            <a:ext cx="2513162" cy="2364534"/>
          </a:xfrm>
          <a:prstGeom prst="rect">
            <a:avLst/>
          </a:prstGeom>
        </p:spPr>
      </p:pic>
      <p:pic>
        <p:nvPicPr>
          <p:cNvPr id="26" name="Picture 25" descr="A blue oval with white text that reads:&#10;&#10;Photos of people (or pets) who make you happy">
            <a:extLst>
              <a:ext uri="{FF2B5EF4-FFF2-40B4-BE49-F238E27FC236}">
                <a16:creationId xmlns:a16="http://schemas.microsoft.com/office/drawing/2014/main" id="{65779565-105C-38E2-DB90-141B8261573A}"/>
              </a:ext>
            </a:extLst>
          </p:cNvPr>
          <p:cNvPicPr>
            <a:picLocks noChangeAspect="1"/>
          </p:cNvPicPr>
          <p:nvPr/>
        </p:nvPicPr>
        <p:blipFill>
          <a:blip r:embed="rId9"/>
          <a:stretch>
            <a:fillRect/>
          </a:stretch>
        </p:blipFill>
        <p:spPr>
          <a:xfrm>
            <a:off x="9027835" y="1546699"/>
            <a:ext cx="2924312" cy="1913194"/>
          </a:xfrm>
          <a:prstGeom prst="rect">
            <a:avLst/>
          </a:prstGeom>
        </p:spPr>
      </p:pic>
      <p:pic>
        <p:nvPicPr>
          <p:cNvPr id="28" name="Picture 27" descr="A blue oval with white text that reads:&#10;&#10;Some playdough">
            <a:extLst>
              <a:ext uri="{FF2B5EF4-FFF2-40B4-BE49-F238E27FC236}">
                <a16:creationId xmlns:a16="http://schemas.microsoft.com/office/drawing/2014/main" id="{2D5D3FCD-97D3-BFB5-C6E1-99E1743184BC}"/>
              </a:ext>
            </a:extLst>
          </p:cNvPr>
          <p:cNvPicPr>
            <a:picLocks noChangeAspect="1"/>
          </p:cNvPicPr>
          <p:nvPr/>
        </p:nvPicPr>
        <p:blipFill>
          <a:blip r:embed="rId10"/>
          <a:stretch>
            <a:fillRect/>
          </a:stretch>
        </p:blipFill>
        <p:spPr>
          <a:xfrm>
            <a:off x="9280681" y="4071363"/>
            <a:ext cx="2924312" cy="1771907"/>
          </a:xfrm>
          <a:prstGeom prst="rect">
            <a:avLst/>
          </a:prstGeom>
        </p:spPr>
      </p:pic>
    </p:spTree>
    <p:extLst>
      <p:ext uri="{BB962C8B-B14F-4D97-AF65-F5344CB8AC3E}">
        <p14:creationId xmlns:p14="http://schemas.microsoft.com/office/powerpoint/2010/main" val="2952688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dirty="0" smtClean="0"/>
              <a:pPr/>
              <a:t>16</a:t>
            </a:fld>
            <a:endParaRPr lang="en-US" dirty="0"/>
          </a:p>
        </p:txBody>
      </p:sp>
      <p:sp>
        <p:nvSpPr>
          <p:cNvPr id="4" name="Title 3"/>
          <p:cNvSpPr>
            <a:spLocks noGrp="1"/>
          </p:cNvSpPr>
          <p:nvPr>
            <p:ph type="title" idx="4294967295"/>
          </p:nvPr>
        </p:nvSpPr>
        <p:spPr>
          <a:xfrm>
            <a:off x="599204" y="432708"/>
            <a:ext cx="10595811"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dirty="0">
                <a:ln>
                  <a:noFill/>
                </a:ln>
                <a:solidFill>
                  <a:schemeClr val="bg1"/>
                </a:solidFill>
                <a:effectLst/>
                <a:uLnTx/>
                <a:uFillTx/>
                <a:latin typeface="Museo Sans 900"/>
                <a:ea typeface="+mn-ea"/>
                <a:cs typeface="+mn-cs"/>
              </a:rPr>
              <a:t>Design a well-being calendar</a:t>
            </a:r>
          </a:p>
        </p:txBody>
      </p:sp>
      <p:graphicFrame>
        <p:nvGraphicFramePr>
          <p:cNvPr id="16" name="Table 15"/>
          <p:cNvGraphicFramePr>
            <a:graphicFrameLocks noGrp="1"/>
          </p:cNvGraphicFramePr>
          <p:nvPr>
            <p:extLst>
              <p:ext uri="{D42A27DB-BD31-4B8C-83A1-F6EECF244321}">
                <p14:modId xmlns:p14="http://schemas.microsoft.com/office/powerpoint/2010/main" val="2417474609"/>
              </p:ext>
            </p:extLst>
          </p:nvPr>
        </p:nvGraphicFramePr>
        <p:xfrm>
          <a:off x="741098" y="1581577"/>
          <a:ext cx="7520033" cy="4660510"/>
        </p:xfrm>
        <a:graphic>
          <a:graphicData uri="http://schemas.openxmlformats.org/drawingml/2006/table">
            <a:tbl>
              <a:tblPr firstRow="1" firstCol="1" bandRow="1"/>
              <a:tblGrid>
                <a:gridCol w="1074151">
                  <a:extLst>
                    <a:ext uri="{9D8B030D-6E8A-4147-A177-3AD203B41FA5}">
                      <a16:colId xmlns:a16="http://schemas.microsoft.com/office/drawing/2014/main" val="20000"/>
                    </a:ext>
                  </a:extLst>
                </a:gridCol>
                <a:gridCol w="1074151">
                  <a:extLst>
                    <a:ext uri="{9D8B030D-6E8A-4147-A177-3AD203B41FA5}">
                      <a16:colId xmlns:a16="http://schemas.microsoft.com/office/drawing/2014/main" val="20001"/>
                    </a:ext>
                  </a:extLst>
                </a:gridCol>
                <a:gridCol w="1074151">
                  <a:extLst>
                    <a:ext uri="{9D8B030D-6E8A-4147-A177-3AD203B41FA5}">
                      <a16:colId xmlns:a16="http://schemas.microsoft.com/office/drawing/2014/main" val="20002"/>
                    </a:ext>
                  </a:extLst>
                </a:gridCol>
                <a:gridCol w="1074151">
                  <a:extLst>
                    <a:ext uri="{9D8B030D-6E8A-4147-A177-3AD203B41FA5}">
                      <a16:colId xmlns:a16="http://schemas.microsoft.com/office/drawing/2014/main" val="20003"/>
                    </a:ext>
                  </a:extLst>
                </a:gridCol>
                <a:gridCol w="1074151">
                  <a:extLst>
                    <a:ext uri="{9D8B030D-6E8A-4147-A177-3AD203B41FA5}">
                      <a16:colId xmlns:a16="http://schemas.microsoft.com/office/drawing/2014/main" val="20004"/>
                    </a:ext>
                  </a:extLst>
                </a:gridCol>
                <a:gridCol w="1074639">
                  <a:extLst>
                    <a:ext uri="{9D8B030D-6E8A-4147-A177-3AD203B41FA5}">
                      <a16:colId xmlns:a16="http://schemas.microsoft.com/office/drawing/2014/main" val="20005"/>
                    </a:ext>
                  </a:extLst>
                </a:gridCol>
                <a:gridCol w="1074639">
                  <a:extLst>
                    <a:ext uri="{9D8B030D-6E8A-4147-A177-3AD203B41FA5}">
                      <a16:colId xmlns:a16="http://schemas.microsoft.com/office/drawing/2014/main" val="20006"/>
                    </a:ext>
                  </a:extLst>
                </a:gridCol>
              </a:tblGrid>
              <a:tr h="932102">
                <a:tc>
                  <a:txBody>
                    <a:bodyPr/>
                    <a:lstStyle/>
                    <a:p>
                      <a:pPr>
                        <a:lnSpc>
                          <a:spcPct val="115000"/>
                        </a:lnSpc>
                        <a:spcAft>
                          <a:spcPts val="1200"/>
                        </a:spcAft>
                      </a:pPr>
                      <a:r>
                        <a:rPr lang="en-US" sz="1300" b="1" dirty="0">
                          <a:effectLst/>
                          <a:latin typeface="Calibri"/>
                          <a:ea typeface="Calibri"/>
                          <a:cs typeface="Times New Roman"/>
                        </a:rPr>
                        <a:t>1</a:t>
                      </a:r>
                      <a:endParaRPr lang="en-GB" sz="900" dirty="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2</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3</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4</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5</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6</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7</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extLst>
                  <a:ext uri="{0D108BD9-81ED-4DB2-BD59-A6C34878D82A}">
                    <a16:rowId xmlns:a16="http://schemas.microsoft.com/office/drawing/2014/main" val="10000"/>
                  </a:ext>
                </a:extLst>
              </a:tr>
              <a:tr h="932102">
                <a:tc>
                  <a:txBody>
                    <a:bodyPr/>
                    <a:lstStyle/>
                    <a:p>
                      <a:pPr>
                        <a:lnSpc>
                          <a:spcPct val="115000"/>
                        </a:lnSpc>
                        <a:spcAft>
                          <a:spcPts val="1200"/>
                        </a:spcAft>
                      </a:pPr>
                      <a:r>
                        <a:rPr lang="en-US" sz="1300" b="1" dirty="0">
                          <a:effectLst/>
                          <a:latin typeface="Calibri"/>
                          <a:ea typeface="Calibri"/>
                          <a:cs typeface="Times New Roman"/>
                        </a:rPr>
                        <a:t>8</a:t>
                      </a:r>
                      <a:endParaRPr lang="en-GB" sz="900" dirty="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9</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10</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11</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12</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13</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14</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extLst>
                  <a:ext uri="{0D108BD9-81ED-4DB2-BD59-A6C34878D82A}">
                    <a16:rowId xmlns:a16="http://schemas.microsoft.com/office/drawing/2014/main" val="10001"/>
                  </a:ext>
                </a:extLst>
              </a:tr>
              <a:tr h="932102">
                <a:tc>
                  <a:txBody>
                    <a:bodyPr/>
                    <a:lstStyle/>
                    <a:p>
                      <a:pPr>
                        <a:lnSpc>
                          <a:spcPct val="115000"/>
                        </a:lnSpc>
                        <a:spcAft>
                          <a:spcPts val="1200"/>
                        </a:spcAft>
                      </a:pPr>
                      <a:r>
                        <a:rPr lang="en-US" sz="1300" b="1" dirty="0">
                          <a:effectLst/>
                          <a:latin typeface="Calibri"/>
                          <a:ea typeface="Calibri"/>
                          <a:cs typeface="Times New Roman"/>
                        </a:rPr>
                        <a:t>15</a:t>
                      </a:r>
                      <a:endParaRPr lang="en-GB" sz="900" dirty="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16</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17</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18</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19</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20</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21</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extLst>
                  <a:ext uri="{0D108BD9-81ED-4DB2-BD59-A6C34878D82A}">
                    <a16:rowId xmlns:a16="http://schemas.microsoft.com/office/drawing/2014/main" val="10002"/>
                  </a:ext>
                </a:extLst>
              </a:tr>
              <a:tr h="932102">
                <a:tc>
                  <a:txBody>
                    <a:bodyPr/>
                    <a:lstStyle/>
                    <a:p>
                      <a:pPr>
                        <a:lnSpc>
                          <a:spcPct val="115000"/>
                        </a:lnSpc>
                        <a:spcAft>
                          <a:spcPts val="1200"/>
                        </a:spcAft>
                      </a:pPr>
                      <a:r>
                        <a:rPr lang="en-US" sz="1300" b="1" dirty="0">
                          <a:effectLst/>
                          <a:latin typeface="Calibri"/>
                          <a:ea typeface="Calibri"/>
                          <a:cs typeface="Times New Roman"/>
                        </a:rPr>
                        <a:t>22</a:t>
                      </a:r>
                      <a:endParaRPr lang="en-GB" sz="900" dirty="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23</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24</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25</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26</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27</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28</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extLst>
                  <a:ext uri="{0D108BD9-81ED-4DB2-BD59-A6C34878D82A}">
                    <a16:rowId xmlns:a16="http://schemas.microsoft.com/office/drawing/2014/main" val="10003"/>
                  </a:ext>
                </a:extLst>
              </a:tr>
              <a:tr h="932102">
                <a:tc>
                  <a:txBody>
                    <a:bodyPr/>
                    <a:lstStyle/>
                    <a:p>
                      <a:pPr>
                        <a:lnSpc>
                          <a:spcPct val="115000"/>
                        </a:lnSpc>
                        <a:spcAft>
                          <a:spcPts val="1200"/>
                        </a:spcAft>
                      </a:pPr>
                      <a:r>
                        <a:rPr lang="en-US" sz="1300" b="1" dirty="0">
                          <a:effectLst/>
                          <a:latin typeface="Calibri"/>
                          <a:ea typeface="Calibri"/>
                          <a:cs typeface="Times New Roman"/>
                        </a:rPr>
                        <a:t>29</a:t>
                      </a:r>
                      <a:endParaRPr lang="en-GB" sz="900" dirty="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p>
                      <a:pPr>
                        <a:lnSpc>
                          <a:spcPct val="115000"/>
                        </a:lnSpc>
                        <a:spcAft>
                          <a:spcPts val="1200"/>
                        </a:spcAft>
                      </a:pPr>
                      <a:endParaRPr lang="en-GB" sz="90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30</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31</a:t>
                      </a:r>
                      <a:endParaRPr lang="en-GB" sz="900" dirty="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2"/>
                    </a:solidFill>
                  </a:tcPr>
                </a:tc>
                <a:tc>
                  <a:txBody>
                    <a:bodyPr/>
                    <a:lstStyle/>
                    <a:p>
                      <a:pPr>
                        <a:lnSpc>
                          <a:spcPct val="115000"/>
                        </a:lnSpc>
                        <a:spcAft>
                          <a:spcPts val="1200"/>
                        </a:spcAft>
                      </a:pPr>
                      <a:r>
                        <a:rPr lang="en-US" sz="1300" b="1">
                          <a:effectLst/>
                          <a:latin typeface="Calibri"/>
                          <a:ea typeface="Calibri"/>
                          <a:cs typeface="Times New Roman"/>
                        </a:rPr>
                        <a:t> </a:t>
                      </a:r>
                      <a:endParaRPr lang="en-GB" sz="900">
                        <a:effectLst/>
                        <a:latin typeface="Calibri"/>
                        <a:ea typeface="Calibri"/>
                        <a:cs typeface="Times New Roman"/>
                      </a:endParaRPr>
                    </a:p>
                  </a:txBody>
                  <a:tcPr marL="54167" marR="54167" marT="0" marB="0">
                    <a:lnL w="12700" cap="flat" cmpd="sng" algn="ctr">
                      <a:solidFill>
                        <a:srgbClr val="000000"/>
                      </a:solidFill>
                      <a:prstDash val="dash"/>
                      <a:round/>
                      <a:headEnd type="none" w="med" len="med"/>
                      <a:tailEnd type="none" w="med" len="med"/>
                    </a:lnL>
                    <a:lnR>
                      <a:noFill/>
                    </a:lnR>
                    <a:lnT w="12700" cap="flat" cmpd="sng" algn="ctr">
                      <a:solidFill>
                        <a:srgbClr val="000000"/>
                      </a:solidFill>
                      <a:prstDash val="dash"/>
                      <a:round/>
                      <a:headEnd type="none" w="med" len="med"/>
                      <a:tailEnd type="none" w="med" len="med"/>
                    </a:lnT>
                    <a:lnB>
                      <a:noFill/>
                    </a:lnB>
                    <a:solidFill>
                      <a:schemeClr val="bg2"/>
                    </a:solidFill>
                  </a:tcPr>
                </a:tc>
                <a:tc>
                  <a:txBody>
                    <a:bodyPr/>
                    <a:lstStyle/>
                    <a:p>
                      <a:pPr>
                        <a:lnSpc>
                          <a:spcPct val="115000"/>
                        </a:lnSpc>
                        <a:spcAft>
                          <a:spcPts val="1200"/>
                        </a:spcAft>
                      </a:pPr>
                      <a:r>
                        <a:rPr lang="en-US" sz="1300" b="1">
                          <a:effectLst/>
                          <a:latin typeface="Calibri"/>
                          <a:ea typeface="Calibri"/>
                          <a:cs typeface="Times New Roman"/>
                        </a:rPr>
                        <a:t> </a:t>
                      </a:r>
                      <a:endParaRPr lang="en-GB" sz="900">
                        <a:effectLst/>
                        <a:latin typeface="Calibri"/>
                        <a:ea typeface="Calibri"/>
                        <a:cs typeface="Times New Roman"/>
                      </a:endParaRPr>
                    </a:p>
                  </a:txBody>
                  <a:tcPr marL="54167" marR="54167" marT="0" marB="0">
                    <a:lnL>
                      <a:noFill/>
                    </a:lnL>
                    <a:lnR>
                      <a:noFill/>
                    </a:lnR>
                    <a:lnT w="12700" cap="flat" cmpd="sng" algn="ctr">
                      <a:solidFill>
                        <a:srgbClr val="000000"/>
                      </a:solidFill>
                      <a:prstDash val="dash"/>
                      <a:round/>
                      <a:headEnd type="none" w="med" len="med"/>
                      <a:tailEnd type="none" w="med" len="med"/>
                    </a:lnT>
                    <a:lnB>
                      <a:noFill/>
                    </a:lnB>
                    <a:solidFill>
                      <a:schemeClr val="bg2"/>
                    </a:solidFill>
                  </a:tcPr>
                </a:tc>
                <a:tc>
                  <a:txBody>
                    <a:bodyPr/>
                    <a:lstStyle/>
                    <a:p>
                      <a:pPr>
                        <a:lnSpc>
                          <a:spcPct val="115000"/>
                        </a:lnSpc>
                        <a:spcAft>
                          <a:spcPts val="1200"/>
                        </a:spcAft>
                      </a:pPr>
                      <a:r>
                        <a:rPr lang="en-US" sz="1300" b="1">
                          <a:effectLst/>
                          <a:latin typeface="Calibri"/>
                          <a:ea typeface="Calibri"/>
                          <a:cs typeface="Times New Roman"/>
                        </a:rPr>
                        <a:t> </a:t>
                      </a:r>
                      <a:endParaRPr lang="en-GB" sz="900">
                        <a:effectLst/>
                        <a:latin typeface="Calibri"/>
                        <a:ea typeface="Calibri"/>
                        <a:cs typeface="Times New Roman"/>
                      </a:endParaRPr>
                    </a:p>
                  </a:txBody>
                  <a:tcPr marL="54167" marR="54167" marT="0" marB="0">
                    <a:lnL>
                      <a:noFill/>
                    </a:lnL>
                    <a:lnR>
                      <a:noFill/>
                    </a:lnR>
                    <a:lnT w="12700" cap="flat" cmpd="sng" algn="ctr">
                      <a:solidFill>
                        <a:srgbClr val="000000"/>
                      </a:solidFill>
                      <a:prstDash val="dash"/>
                      <a:round/>
                      <a:headEnd type="none" w="med" len="med"/>
                      <a:tailEnd type="none" w="med" len="med"/>
                    </a:lnT>
                    <a:lnB>
                      <a:noFill/>
                    </a:lnB>
                    <a:solidFill>
                      <a:schemeClr val="bg2"/>
                    </a:solidFill>
                  </a:tcPr>
                </a:tc>
                <a:tc>
                  <a:txBody>
                    <a:bodyPr/>
                    <a:lstStyle/>
                    <a:p>
                      <a:pPr>
                        <a:lnSpc>
                          <a:spcPct val="115000"/>
                        </a:lnSpc>
                        <a:spcAft>
                          <a:spcPts val="1200"/>
                        </a:spcAft>
                      </a:pPr>
                      <a:r>
                        <a:rPr lang="en-US" sz="1300" b="1" dirty="0">
                          <a:effectLst/>
                          <a:latin typeface="Calibri"/>
                          <a:ea typeface="Calibri"/>
                          <a:cs typeface="Times New Roman"/>
                        </a:rPr>
                        <a:t> </a:t>
                      </a:r>
                      <a:endParaRPr lang="en-GB" sz="900" dirty="0">
                        <a:effectLst/>
                        <a:latin typeface="Calibri"/>
                        <a:ea typeface="Calibri"/>
                        <a:cs typeface="Times New Roman"/>
                      </a:endParaRPr>
                    </a:p>
                  </a:txBody>
                  <a:tcPr marL="54167" marR="54167" marT="0" marB="0">
                    <a:lnL>
                      <a:noFill/>
                    </a:lnL>
                    <a:lnR>
                      <a:noFill/>
                    </a:lnR>
                    <a:lnT w="12700" cap="flat" cmpd="sng" algn="ctr">
                      <a:solidFill>
                        <a:srgbClr val="000000"/>
                      </a:solidFill>
                      <a:prstDash val="dash"/>
                      <a:round/>
                      <a:headEnd type="none" w="med" len="med"/>
                      <a:tailEnd type="none" w="med" len="med"/>
                    </a:lnT>
                    <a:lnB>
                      <a:noFill/>
                    </a:lnB>
                    <a:solidFill>
                      <a:schemeClr val="bg2"/>
                    </a:solidFill>
                  </a:tcPr>
                </a:tc>
                <a:extLst>
                  <a:ext uri="{0D108BD9-81ED-4DB2-BD59-A6C34878D82A}">
                    <a16:rowId xmlns:a16="http://schemas.microsoft.com/office/drawing/2014/main" val="10004"/>
                  </a:ext>
                </a:extLst>
              </a:tr>
            </a:tbl>
          </a:graphicData>
        </a:graphic>
      </p:graphicFrame>
      <p:sp>
        <p:nvSpPr>
          <p:cNvPr id="18" name="Rectangle 17"/>
          <p:cNvSpPr/>
          <p:nvPr/>
        </p:nvSpPr>
        <p:spPr>
          <a:xfrm>
            <a:off x="8403022" y="2685156"/>
            <a:ext cx="3405352" cy="2246769"/>
          </a:xfrm>
          <a:prstGeom prst="rect">
            <a:avLst/>
          </a:prstGeom>
        </p:spPr>
        <p:txBody>
          <a:bodyPr wrap="square">
            <a:spAutoFit/>
          </a:bodyPr>
          <a:lstStyle/>
          <a:p>
            <a:pPr>
              <a:spcAft>
                <a:spcPts val="1800"/>
              </a:spcAft>
              <a:buClr>
                <a:schemeClr val="bg1"/>
              </a:buClr>
            </a:pPr>
            <a:r>
              <a:rPr lang="en-US" sz="2800" dirty="0">
                <a:solidFill>
                  <a:schemeClr val="bg1"/>
                </a:solidFill>
                <a:latin typeface="Museo Sans 900"/>
              </a:rPr>
              <a:t>Write an idea in each square for something that you could do each day to look after your well-being.</a:t>
            </a:r>
          </a:p>
        </p:txBody>
      </p:sp>
      <p:sp>
        <p:nvSpPr>
          <p:cNvPr id="2" name="Rectangle 1">
            <a:extLst>
              <a:ext uri="{FF2B5EF4-FFF2-40B4-BE49-F238E27FC236}">
                <a16:creationId xmlns:a16="http://schemas.microsoft.com/office/drawing/2014/main" id="{C349EB32-52F7-48D5-A1EB-D08E0E772180}"/>
              </a:ext>
            </a:extLst>
          </p:cNvPr>
          <p:cNvSpPr/>
          <p:nvPr/>
        </p:nvSpPr>
        <p:spPr>
          <a:xfrm>
            <a:off x="8546795" y="6106967"/>
            <a:ext cx="3405352" cy="461665"/>
          </a:xfrm>
          <a:prstGeom prst="rect">
            <a:avLst/>
          </a:prstGeom>
        </p:spPr>
        <p:txBody>
          <a:bodyPr wrap="square" lIns="91440" tIns="45720" rIns="91440" bIns="45720" anchor="t">
            <a:spAutoFit/>
          </a:bodyPr>
          <a:lstStyle/>
          <a:p>
            <a:pPr algn="ctr">
              <a:spcAft>
                <a:spcPts val="1800"/>
              </a:spcAft>
            </a:pPr>
            <a:r>
              <a:rPr lang="en-US" sz="2400" dirty="0">
                <a:solidFill>
                  <a:schemeClr val="bg1"/>
                </a:solidFill>
                <a:latin typeface="Museo Sans 900"/>
              </a:rPr>
              <a:t>Slide for ages 11-16</a:t>
            </a:r>
            <a:endParaRPr lang="en-US" sz="2400" dirty="0">
              <a:solidFill>
                <a:schemeClr val="bg1"/>
              </a:solidFill>
            </a:endParaRPr>
          </a:p>
        </p:txBody>
      </p:sp>
    </p:spTree>
    <p:extLst>
      <p:ext uri="{BB962C8B-B14F-4D97-AF65-F5344CB8AC3E}">
        <p14:creationId xmlns:p14="http://schemas.microsoft.com/office/powerpoint/2010/main" val="2274356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CC4EB4F-03E1-42D9-BA8E-6ECBE44621F6}"/>
              </a:ext>
            </a:extLst>
          </p:cNvPr>
          <p:cNvSpPr>
            <a:spLocks noGrp="1"/>
          </p:cNvSpPr>
          <p:nvPr>
            <p:ph type="title" idx="4294967295"/>
          </p:nvPr>
        </p:nvSpPr>
        <p:spPr>
          <a:xfrm>
            <a:off x="479425" y="5656263"/>
            <a:ext cx="5154613" cy="86836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chemeClr val="tx1"/>
                </a:solidFill>
                <a:effectLst/>
                <a:uLnTx/>
                <a:uFillTx/>
                <a:latin typeface="Museo Sans 900"/>
                <a:ea typeface="+mn-ea"/>
                <a:cs typeface="Arial"/>
              </a:rPr>
              <a:t>© </a:t>
            </a:r>
            <a:r>
              <a:rPr kumimoji="0" lang="en-US" sz="1400" b="1" i="0" u="none" strike="noStrike" kern="1200" cap="none" spc="0" normalizeH="0" baseline="0" noProof="0" dirty="0" err="1">
                <a:ln>
                  <a:noFill/>
                </a:ln>
                <a:solidFill>
                  <a:schemeClr val="tx1"/>
                </a:solidFill>
                <a:effectLst/>
                <a:uLnTx/>
                <a:uFillTx/>
                <a:latin typeface="Museo Sans 900"/>
                <a:ea typeface="+mn-ea"/>
                <a:cs typeface="Arial"/>
              </a:rPr>
              <a:t>Theirworld</a:t>
            </a:r>
            <a:r>
              <a:rPr kumimoji="0" lang="en-US" sz="1400" b="1" i="0" u="none" strike="noStrike" kern="1200" cap="none" spc="0" normalizeH="0" baseline="0" noProof="0" dirty="0">
                <a:ln>
                  <a:noFill/>
                </a:ln>
                <a:solidFill>
                  <a:schemeClr val="tx1"/>
                </a:solidFill>
                <a:effectLst/>
                <a:uLnTx/>
                <a:uFillTx/>
                <a:latin typeface="Museo Sans 900"/>
                <a:ea typeface="+mn-ea"/>
                <a:cs typeface="Arial"/>
              </a:rPr>
              <a:t> 2021. All rights reserved.</a:t>
            </a:r>
          </a:p>
        </p:txBody>
      </p:sp>
    </p:spTree>
    <p:extLst>
      <p:ext uri="{BB962C8B-B14F-4D97-AF65-F5344CB8AC3E}">
        <p14:creationId xmlns:p14="http://schemas.microsoft.com/office/powerpoint/2010/main" val="223203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0994312" cy="5231996"/>
          </a:xfrm>
        </p:spPr>
        <p:txBody>
          <a:bodyPr>
            <a:normAutofit/>
          </a:bodyPr>
          <a:lstStyle/>
          <a:p>
            <a:r>
              <a:rPr lang="en-GB" sz="3200" dirty="0">
                <a:latin typeface="Museo Sans 900"/>
                <a:cs typeface="Arial"/>
              </a:rPr>
              <a:t>Activity – What do good health and well-being mean?</a:t>
            </a:r>
          </a:p>
        </p:txBody>
      </p:sp>
      <p:sp>
        <p:nvSpPr>
          <p:cNvPr id="3" name="Slide Number Placeholder 2"/>
          <p:cNvSpPr>
            <a:spLocks noGrp="1"/>
          </p:cNvSpPr>
          <p:nvPr>
            <p:ph type="sldNum" sz="quarter" idx="4"/>
          </p:nvPr>
        </p:nvSpPr>
        <p:spPr/>
        <p:txBody>
          <a:bodyPr/>
          <a:lstStyle/>
          <a:p>
            <a:fld id="{540D144C-11AF-EC44-9A7A-00E7093A6A62}" type="slidenum">
              <a:rPr lang="en-US" dirty="0" smtClean="0"/>
              <a:pPr/>
              <a:t>2</a:t>
            </a:fld>
            <a:endParaRPr lang="en-US" dirty="0"/>
          </a:p>
        </p:txBody>
      </p:sp>
    </p:spTree>
    <p:extLst>
      <p:ext uri="{BB962C8B-B14F-4D97-AF65-F5344CB8AC3E}">
        <p14:creationId xmlns:p14="http://schemas.microsoft.com/office/powerpoint/2010/main" val="4073734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95729C-603E-CE38-84F1-F9ACF451B528}"/>
              </a:ext>
            </a:extLst>
          </p:cNvPr>
          <p:cNvSpPr>
            <a:spLocks noGrp="1"/>
          </p:cNvSpPr>
          <p:nvPr>
            <p:ph type="title"/>
          </p:nvPr>
        </p:nvSpPr>
        <p:spPr>
          <a:xfrm>
            <a:off x="5334" y="-1223450"/>
            <a:ext cx="10515600" cy="1048038"/>
          </a:xfrm>
        </p:spPr>
        <p:txBody>
          <a:bodyPr>
            <a:normAutofit fontScale="90000"/>
          </a:bodyPr>
          <a:lstStyle/>
          <a:p>
            <a:r>
              <a:rPr lang="en-US" dirty="0">
                <a:solidFill>
                  <a:schemeClr val="tx1"/>
                </a:solidFill>
                <a:latin typeface="Museo Sans 900"/>
                <a:cs typeface="Arial"/>
              </a:rPr>
              <a:t>What do good health and well-being mean?</a:t>
            </a:r>
            <a:endParaRPr lang="en-US" dirty="0">
              <a:solidFill>
                <a:schemeClr val="tx1"/>
              </a:solidFill>
            </a:endParaRPr>
          </a:p>
        </p:txBody>
      </p:sp>
      <p:pic>
        <p:nvPicPr>
          <p:cNvPr id="4" name="Picture 3" descr="A orange speech bubble with the following text:&#10;&#10;What do good health and well-being mean?">
            <a:extLst>
              <a:ext uri="{FF2B5EF4-FFF2-40B4-BE49-F238E27FC236}">
                <a16:creationId xmlns:a16="http://schemas.microsoft.com/office/drawing/2014/main" id="{A64047BE-DBE7-E5BD-D8F7-3FD46DB6A4FE}"/>
              </a:ext>
            </a:extLst>
          </p:cNvPr>
          <p:cNvPicPr>
            <a:picLocks noChangeAspect="1"/>
          </p:cNvPicPr>
          <p:nvPr/>
        </p:nvPicPr>
        <p:blipFill>
          <a:blip r:embed="rId3"/>
          <a:stretch>
            <a:fillRect/>
          </a:stretch>
        </p:blipFill>
        <p:spPr>
          <a:xfrm>
            <a:off x="1712073" y="1571840"/>
            <a:ext cx="8767854" cy="3714320"/>
          </a:xfrm>
          <a:prstGeom prst="rect">
            <a:avLst/>
          </a:prstGeom>
        </p:spPr>
      </p:pic>
    </p:spTree>
    <p:extLst>
      <p:ext uri="{BB962C8B-B14F-4D97-AF65-F5344CB8AC3E}">
        <p14:creationId xmlns:p14="http://schemas.microsoft.com/office/powerpoint/2010/main" val="1473351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dirty="0" smtClean="0"/>
              <a:pPr/>
              <a:t>4</a:t>
            </a:fld>
            <a:endParaRPr lang="en-US" dirty="0"/>
          </a:p>
        </p:txBody>
      </p:sp>
      <p:sp>
        <p:nvSpPr>
          <p:cNvPr id="9" name="Rectangle 8"/>
          <p:cNvSpPr/>
          <p:nvPr/>
        </p:nvSpPr>
        <p:spPr>
          <a:xfrm>
            <a:off x="786060" y="1921173"/>
            <a:ext cx="10595811" cy="3046988"/>
          </a:xfrm>
          <a:prstGeom prst="rect">
            <a:avLst/>
          </a:prstGeom>
        </p:spPr>
        <p:txBody>
          <a:bodyPr wrap="square" lIns="91440" tIns="45720" rIns="91440" bIns="45720" anchor="t">
            <a:spAutoFit/>
          </a:bodyPr>
          <a:lstStyle/>
          <a:p>
            <a:pPr marL="571500" indent="-571500">
              <a:buClr>
                <a:schemeClr val="bg1"/>
              </a:buClr>
              <a:buFont typeface="Arial" panose="020B0604020202020204" pitchFamily="34" charset="0"/>
              <a:buChar char="•"/>
            </a:pPr>
            <a:r>
              <a:rPr lang="en-US" sz="4800" dirty="0">
                <a:solidFill>
                  <a:schemeClr val="bg1"/>
                </a:solidFill>
                <a:latin typeface="Museo Sans 900"/>
              </a:rPr>
              <a:t>Health is all the things we can do to take care of our bodies</a:t>
            </a:r>
          </a:p>
          <a:p>
            <a:pPr marL="571500" indent="-571500">
              <a:buClr>
                <a:schemeClr val="bg1"/>
              </a:buClr>
              <a:buFont typeface="Arial" panose="020B0604020202020204" pitchFamily="34" charset="0"/>
              <a:buChar char="•"/>
            </a:pPr>
            <a:r>
              <a:rPr lang="en-US" sz="4800" dirty="0">
                <a:solidFill>
                  <a:schemeClr val="bg1"/>
                </a:solidFill>
                <a:latin typeface="Museo Sans 900"/>
              </a:rPr>
              <a:t>Well-being is about feeling comfortable, healthy and happy</a:t>
            </a:r>
          </a:p>
        </p:txBody>
      </p:sp>
      <p:sp>
        <p:nvSpPr>
          <p:cNvPr id="2" name="Title 1">
            <a:extLst>
              <a:ext uri="{FF2B5EF4-FFF2-40B4-BE49-F238E27FC236}">
                <a16:creationId xmlns:a16="http://schemas.microsoft.com/office/drawing/2014/main" id="{0502B63B-A1F7-227A-1AB3-9FF52C5E5B64}"/>
              </a:ext>
            </a:extLst>
          </p:cNvPr>
          <p:cNvSpPr>
            <a:spLocks noGrp="1"/>
          </p:cNvSpPr>
          <p:nvPr>
            <p:ph type="ctrTitle"/>
          </p:nvPr>
        </p:nvSpPr>
        <p:spPr>
          <a:xfrm>
            <a:off x="79053" y="-4619813"/>
            <a:ext cx="12011185" cy="8292911"/>
          </a:xfrm>
        </p:spPr>
        <p:txBody>
          <a:bodyPr/>
          <a:lstStyle/>
          <a:p>
            <a:r>
              <a:rPr lang="en-US" dirty="0">
                <a:solidFill>
                  <a:schemeClr val="tx1"/>
                </a:solidFill>
                <a:latin typeface="Museo Sans 900"/>
                <a:cs typeface="Arial"/>
              </a:rPr>
              <a:t>What is health and wellbeing?</a:t>
            </a:r>
            <a:endParaRPr lang="en-US" dirty="0">
              <a:solidFill>
                <a:schemeClr val="tx1"/>
              </a:solidFill>
            </a:endParaRPr>
          </a:p>
        </p:txBody>
      </p:sp>
    </p:spTree>
    <p:extLst>
      <p:ext uri="{BB962C8B-B14F-4D97-AF65-F5344CB8AC3E}">
        <p14:creationId xmlns:p14="http://schemas.microsoft.com/office/powerpoint/2010/main" val="930871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540D144C-11AF-EC44-9A7A-00E7093A6A62}" type="slidenum">
              <a:rPr lang="en-US" smtClean="0"/>
              <a:pPr/>
              <a:t>5</a:t>
            </a:fld>
            <a:endParaRPr lang="en-US" dirty="0"/>
          </a:p>
        </p:txBody>
      </p:sp>
      <p:pic>
        <p:nvPicPr>
          <p:cNvPr id="4" name="Picture 2" descr="Person Icons - Download Free Vector Icons | Noun Project"/>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076951" y="577558"/>
            <a:ext cx="6038098" cy="603809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6F8B41E-04FF-354B-8AE9-E34616CA32C9}"/>
              </a:ext>
            </a:extLst>
          </p:cNvPr>
          <p:cNvSpPr>
            <a:spLocks noGrp="1"/>
          </p:cNvSpPr>
          <p:nvPr>
            <p:ph type="ctrTitle"/>
          </p:nvPr>
        </p:nvSpPr>
        <p:spPr>
          <a:xfrm>
            <a:off x="-192169" y="-2752241"/>
            <a:ext cx="11084894" cy="3735091"/>
          </a:xfrm>
        </p:spPr>
        <p:txBody>
          <a:bodyPr/>
          <a:lstStyle/>
          <a:p>
            <a:r>
              <a:rPr lang="en-US" dirty="0">
                <a:solidFill>
                  <a:schemeClr val="tx1"/>
                </a:solidFill>
                <a:latin typeface="Museo Sans 900"/>
                <a:cs typeface="Arial"/>
              </a:rPr>
              <a:t>How can we look after our health and wellbeing?</a:t>
            </a:r>
            <a:endParaRPr lang="en-US" dirty="0">
              <a:solidFill>
                <a:schemeClr val="tx1"/>
              </a:solidFill>
            </a:endParaRPr>
          </a:p>
        </p:txBody>
      </p:sp>
    </p:spTree>
    <p:extLst>
      <p:ext uri="{BB962C8B-B14F-4D97-AF65-F5344CB8AC3E}">
        <p14:creationId xmlns:p14="http://schemas.microsoft.com/office/powerpoint/2010/main" val="871898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9259018" cy="5231996"/>
          </a:xfrm>
        </p:spPr>
        <p:txBody>
          <a:bodyPr>
            <a:normAutofit/>
          </a:bodyPr>
          <a:lstStyle/>
          <a:p>
            <a:r>
              <a:rPr lang="en-GB" sz="3200" dirty="0">
                <a:latin typeface="Museo Sans 900"/>
                <a:cs typeface="Arial"/>
              </a:rPr>
              <a:t>Activity – How can education unlock good health and well-being?</a:t>
            </a:r>
          </a:p>
        </p:txBody>
      </p:sp>
      <p:sp>
        <p:nvSpPr>
          <p:cNvPr id="3" name="Slide Number Placeholder 2"/>
          <p:cNvSpPr>
            <a:spLocks noGrp="1"/>
          </p:cNvSpPr>
          <p:nvPr>
            <p:ph type="sldNum" sz="quarter" idx="4"/>
          </p:nvPr>
        </p:nvSpPr>
        <p:spPr/>
        <p:txBody>
          <a:bodyPr/>
          <a:lstStyle/>
          <a:p>
            <a:fld id="{540D144C-11AF-EC44-9A7A-00E7093A6A62}" type="slidenum">
              <a:rPr lang="en-US" smtClean="0"/>
              <a:pPr/>
              <a:t>6</a:t>
            </a:fld>
            <a:endParaRPr lang="en-US" dirty="0"/>
          </a:p>
        </p:txBody>
      </p:sp>
    </p:spTree>
    <p:extLst>
      <p:ext uri="{BB962C8B-B14F-4D97-AF65-F5344CB8AC3E}">
        <p14:creationId xmlns:p14="http://schemas.microsoft.com/office/powerpoint/2010/main" val="4088564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420415" y="644510"/>
            <a:ext cx="11351171" cy="947808"/>
          </a:xfrm>
        </p:spPr>
        <p:txBody>
          <a:bodyPr anchor="ctr">
            <a:noAutofit/>
          </a:bodyPr>
          <a:lstStyle/>
          <a:p>
            <a:pPr algn="ctr"/>
            <a:r>
              <a:rPr lang="en-US" sz="3600" spc="-200" dirty="0">
                <a:solidFill>
                  <a:schemeClr val="accent3"/>
                </a:solidFill>
                <a:latin typeface="Museo Sans 900"/>
                <a:cs typeface="Arial"/>
              </a:rPr>
              <a:t>How can education unlock good health and well-being?</a:t>
            </a:r>
          </a:p>
        </p:txBody>
      </p:sp>
      <p:pic>
        <p:nvPicPr>
          <p:cNvPr id="5" name="Picture Placeholder 7" descr="Theirworld's big change icon. It is a blue key hole with red and orange lines coming out of it.">
            <a:extLst>
              <a:ext uri="{FF2B5EF4-FFF2-40B4-BE49-F238E27FC236}">
                <a16:creationId xmlns:a16="http://schemas.microsoft.com/office/drawing/2014/main" id="{AE6CB399-4073-6A47-8C88-C752EED201F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97" t="-7281" r="-10285" b="-14304"/>
          <a:stretch/>
        </p:blipFill>
        <p:spPr>
          <a:xfrm>
            <a:off x="4934427" y="1742631"/>
            <a:ext cx="2323146" cy="2237861"/>
          </a:xfrm>
          <a:prstGeom prst="rect">
            <a:avLst/>
          </a:prstGeom>
          <a:noFill/>
        </p:spPr>
      </p:pic>
      <p:pic>
        <p:nvPicPr>
          <p:cNvPr id="8" name="Picture 7" descr="A yellow oval with the following text:&#10;&#10;Education can train scientists to develop vaccines and treatments to fight pandemics.">
            <a:extLst>
              <a:ext uri="{FF2B5EF4-FFF2-40B4-BE49-F238E27FC236}">
                <a16:creationId xmlns:a16="http://schemas.microsoft.com/office/drawing/2014/main" id="{D910347E-4E6D-5CF7-D40F-0CEEE33C35EF}"/>
              </a:ext>
            </a:extLst>
          </p:cNvPr>
          <p:cNvPicPr>
            <a:picLocks noChangeAspect="1"/>
          </p:cNvPicPr>
          <p:nvPr/>
        </p:nvPicPr>
        <p:blipFill>
          <a:blip r:embed="rId4"/>
          <a:stretch>
            <a:fillRect/>
          </a:stretch>
        </p:blipFill>
        <p:spPr>
          <a:xfrm>
            <a:off x="7076660" y="1712435"/>
            <a:ext cx="5115339" cy="3000911"/>
          </a:xfrm>
          <a:prstGeom prst="rect">
            <a:avLst/>
          </a:prstGeom>
        </p:spPr>
      </p:pic>
      <p:pic>
        <p:nvPicPr>
          <p:cNvPr id="12" name="Picture 11" descr="A yellow oval with the following text:&#10;&#10;Taking part in sports at school can encourage people to be physically active.">
            <a:extLst>
              <a:ext uri="{FF2B5EF4-FFF2-40B4-BE49-F238E27FC236}">
                <a16:creationId xmlns:a16="http://schemas.microsoft.com/office/drawing/2014/main" id="{D4F6EA50-84E7-0C7B-6561-F47011653E7E}"/>
              </a:ext>
            </a:extLst>
          </p:cNvPr>
          <p:cNvPicPr>
            <a:picLocks noChangeAspect="1"/>
          </p:cNvPicPr>
          <p:nvPr/>
        </p:nvPicPr>
        <p:blipFill>
          <a:blip r:embed="rId5"/>
          <a:stretch>
            <a:fillRect/>
          </a:stretch>
        </p:blipFill>
        <p:spPr>
          <a:xfrm>
            <a:off x="225633" y="1712436"/>
            <a:ext cx="4594895" cy="2907757"/>
          </a:xfrm>
          <a:prstGeom prst="rect">
            <a:avLst/>
          </a:prstGeom>
        </p:spPr>
      </p:pic>
      <p:pic>
        <p:nvPicPr>
          <p:cNvPr id="10" name="Picture 9" descr="A yellow oval with the following text:&#10;&#10;Schools can provide safe spaces for children and young people to talk about their feelings.">
            <a:extLst>
              <a:ext uri="{FF2B5EF4-FFF2-40B4-BE49-F238E27FC236}">
                <a16:creationId xmlns:a16="http://schemas.microsoft.com/office/drawing/2014/main" id="{4684FC6F-580C-B057-2297-66CF82AEAF34}"/>
              </a:ext>
            </a:extLst>
          </p:cNvPr>
          <p:cNvPicPr>
            <a:picLocks noChangeAspect="1"/>
          </p:cNvPicPr>
          <p:nvPr/>
        </p:nvPicPr>
        <p:blipFill>
          <a:blip r:embed="rId6"/>
          <a:stretch>
            <a:fillRect/>
          </a:stretch>
        </p:blipFill>
        <p:spPr>
          <a:xfrm>
            <a:off x="3286539" y="4090871"/>
            <a:ext cx="5231289" cy="2767130"/>
          </a:xfrm>
          <a:prstGeom prst="ellipse">
            <a:avLst/>
          </a:prstGeom>
        </p:spPr>
      </p:pic>
    </p:spTree>
    <p:extLst>
      <p:ext uri="{BB962C8B-B14F-4D97-AF65-F5344CB8AC3E}">
        <p14:creationId xmlns:p14="http://schemas.microsoft.com/office/powerpoint/2010/main" val="2335679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8</a:t>
            </a:fld>
            <a:endParaRPr lang="en-US" dirty="0"/>
          </a:p>
        </p:txBody>
      </p:sp>
      <p:sp>
        <p:nvSpPr>
          <p:cNvPr id="17" name="Right Arrow 16" descr="white arrow"/>
          <p:cNvSpPr/>
          <p:nvPr/>
        </p:nvSpPr>
        <p:spPr>
          <a:xfrm>
            <a:off x="3074271" y="3168869"/>
            <a:ext cx="671468" cy="52026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descr="white arrow"/>
          <p:cNvSpPr/>
          <p:nvPr/>
        </p:nvSpPr>
        <p:spPr>
          <a:xfrm>
            <a:off x="9083419" y="3168869"/>
            <a:ext cx="671468" cy="52026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ight Arrow 19" descr="white arrow"/>
          <p:cNvSpPr/>
          <p:nvPr/>
        </p:nvSpPr>
        <p:spPr>
          <a:xfrm>
            <a:off x="5827388" y="3168869"/>
            <a:ext cx="671468" cy="52026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F32538E-8855-D62D-5D6C-9ECC7502229A}"/>
              </a:ext>
            </a:extLst>
          </p:cNvPr>
          <p:cNvSpPr>
            <a:spLocks noGrp="1"/>
          </p:cNvSpPr>
          <p:nvPr>
            <p:ph type="ctrTitle"/>
          </p:nvPr>
        </p:nvSpPr>
        <p:spPr>
          <a:xfrm>
            <a:off x="1561" y="-3522016"/>
            <a:ext cx="11817457" cy="5231996"/>
          </a:xfrm>
        </p:spPr>
        <p:txBody>
          <a:bodyPr/>
          <a:lstStyle/>
          <a:p>
            <a:r>
              <a:rPr lang="en-US" dirty="0">
                <a:solidFill>
                  <a:schemeClr val="tx1"/>
                </a:solidFill>
                <a:latin typeface="Museo Sans 900"/>
                <a:cs typeface="Arial"/>
              </a:rPr>
              <a:t>The relationship between education and health</a:t>
            </a:r>
            <a:endParaRPr lang="en-US" dirty="0">
              <a:solidFill>
                <a:schemeClr val="tx1"/>
              </a:solidFill>
            </a:endParaRPr>
          </a:p>
        </p:txBody>
      </p:sp>
      <p:pic>
        <p:nvPicPr>
          <p:cNvPr id="5" name="Picture 4" descr="A white box with the following text:&#10;&#10;People have clean water to drink">
            <a:extLst>
              <a:ext uri="{FF2B5EF4-FFF2-40B4-BE49-F238E27FC236}">
                <a16:creationId xmlns:a16="http://schemas.microsoft.com/office/drawing/2014/main" id="{AB254DDE-8DDF-484B-F9AF-F3550E9E6B4F}"/>
              </a:ext>
            </a:extLst>
          </p:cNvPr>
          <p:cNvPicPr>
            <a:picLocks noChangeAspect="1"/>
          </p:cNvPicPr>
          <p:nvPr/>
        </p:nvPicPr>
        <p:blipFill>
          <a:blip r:embed="rId3"/>
          <a:stretch>
            <a:fillRect/>
          </a:stretch>
        </p:blipFill>
        <p:spPr>
          <a:xfrm>
            <a:off x="3842383" y="2605940"/>
            <a:ext cx="1925849" cy="1949773"/>
          </a:xfrm>
          <a:prstGeom prst="rect">
            <a:avLst/>
          </a:prstGeom>
        </p:spPr>
      </p:pic>
      <p:pic>
        <p:nvPicPr>
          <p:cNvPr id="7" name="Picture 6" descr="A white box with the following text:&#10;&#10;Education can train engineers to design and build water treatment plants.">
            <a:extLst>
              <a:ext uri="{FF2B5EF4-FFF2-40B4-BE49-F238E27FC236}">
                <a16:creationId xmlns:a16="http://schemas.microsoft.com/office/drawing/2014/main" id="{E65E2AD5-449E-B215-2D84-78D82DB638D7}"/>
              </a:ext>
            </a:extLst>
          </p:cNvPr>
          <p:cNvPicPr>
            <a:picLocks noChangeAspect="1"/>
          </p:cNvPicPr>
          <p:nvPr/>
        </p:nvPicPr>
        <p:blipFill>
          <a:blip r:embed="rId4"/>
          <a:stretch>
            <a:fillRect/>
          </a:stretch>
        </p:blipFill>
        <p:spPr>
          <a:xfrm>
            <a:off x="-11029" y="2131298"/>
            <a:ext cx="2986925" cy="2595404"/>
          </a:xfrm>
          <a:prstGeom prst="rect">
            <a:avLst/>
          </a:prstGeom>
        </p:spPr>
      </p:pic>
      <p:pic>
        <p:nvPicPr>
          <p:cNvPr id="9" name="Picture 8" descr="A white box with the following text:&#10;&#10;This helps people to be healthy.">
            <a:extLst>
              <a:ext uri="{FF2B5EF4-FFF2-40B4-BE49-F238E27FC236}">
                <a16:creationId xmlns:a16="http://schemas.microsoft.com/office/drawing/2014/main" id="{FE56E7FF-AE53-A571-2A97-CB29AE222A86}"/>
              </a:ext>
            </a:extLst>
          </p:cNvPr>
          <p:cNvPicPr>
            <a:picLocks noChangeAspect="1"/>
          </p:cNvPicPr>
          <p:nvPr/>
        </p:nvPicPr>
        <p:blipFill>
          <a:blip r:embed="rId5"/>
          <a:stretch>
            <a:fillRect/>
          </a:stretch>
        </p:blipFill>
        <p:spPr>
          <a:xfrm>
            <a:off x="9754887" y="2504738"/>
            <a:ext cx="2408547" cy="2050975"/>
          </a:xfrm>
          <a:prstGeom prst="rect">
            <a:avLst/>
          </a:prstGeom>
        </p:spPr>
      </p:pic>
      <p:pic>
        <p:nvPicPr>
          <p:cNvPr id="12" name="Picture 11" descr="A white box with the following text:&#10;&#10;This reduces the risk of people catching and spreading some diseases.">
            <a:extLst>
              <a:ext uri="{FF2B5EF4-FFF2-40B4-BE49-F238E27FC236}">
                <a16:creationId xmlns:a16="http://schemas.microsoft.com/office/drawing/2014/main" id="{B56CEB28-3B87-1A00-8D90-0673AC10153F}"/>
              </a:ext>
            </a:extLst>
          </p:cNvPr>
          <p:cNvPicPr>
            <a:picLocks noChangeAspect="1"/>
          </p:cNvPicPr>
          <p:nvPr/>
        </p:nvPicPr>
        <p:blipFill>
          <a:blip r:embed="rId6"/>
          <a:stretch>
            <a:fillRect/>
          </a:stretch>
        </p:blipFill>
        <p:spPr>
          <a:xfrm>
            <a:off x="6507214" y="1907839"/>
            <a:ext cx="2508690" cy="3042322"/>
          </a:xfrm>
          <a:prstGeom prst="rect">
            <a:avLst/>
          </a:prstGeom>
        </p:spPr>
      </p:pic>
    </p:spTree>
    <p:extLst>
      <p:ext uri="{BB962C8B-B14F-4D97-AF65-F5344CB8AC3E}">
        <p14:creationId xmlns:p14="http://schemas.microsoft.com/office/powerpoint/2010/main" val="3137483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0878386" cy="5231996"/>
          </a:xfrm>
        </p:spPr>
        <p:txBody>
          <a:bodyPr/>
          <a:lstStyle/>
          <a:p>
            <a:pPr>
              <a:spcAft>
                <a:spcPts val="1800"/>
              </a:spcAft>
            </a:pPr>
            <a:r>
              <a:rPr lang="en-GB" sz="3200" dirty="0">
                <a:latin typeface="Museo Sans 900"/>
                <a:cs typeface="Arial"/>
              </a:rPr>
              <a:t>Activity – Making my well-being pack (7-11)</a:t>
            </a:r>
            <a:br>
              <a:rPr lang="en-GB" sz="3200" dirty="0"/>
            </a:br>
            <a:br>
              <a:rPr lang="en-GB" sz="3200" dirty="0">
                <a:latin typeface="Museo Sans 900"/>
                <a:cs typeface="Arial"/>
              </a:rPr>
            </a:br>
            <a:r>
              <a:rPr lang="en-GB" sz="3200" dirty="0">
                <a:latin typeface="Museo Sans 900"/>
                <a:cs typeface="Arial"/>
              </a:rPr>
              <a:t>Activity – My well-being calendar (11-16)</a:t>
            </a:r>
            <a:endParaRPr lang="en-US" dirty="0"/>
          </a:p>
        </p:txBody>
      </p:sp>
      <p:sp>
        <p:nvSpPr>
          <p:cNvPr id="3" name="Slide Number Placeholder 2"/>
          <p:cNvSpPr>
            <a:spLocks noGrp="1"/>
          </p:cNvSpPr>
          <p:nvPr>
            <p:ph type="sldNum" sz="quarter" idx="4"/>
          </p:nvPr>
        </p:nvSpPr>
        <p:spPr/>
        <p:txBody>
          <a:bodyPr/>
          <a:lstStyle/>
          <a:p>
            <a:fld id="{540D144C-11AF-EC44-9A7A-00E7093A6A62}" type="slidenum">
              <a:rPr lang="en-US" smtClean="0"/>
              <a:pPr/>
              <a:t>9</a:t>
            </a:fld>
            <a:endParaRPr lang="en-US" dirty="0"/>
          </a:p>
        </p:txBody>
      </p:sp>
    </p:spTree>
    <p:extLst>
      <p:ext uri="{BB962C8B-B14F-4D97-AF65-F5344CB8AC3E}">
        <p14:creationId xmlns:p14="http://schemas.microsoft.com/office/powerpoint/2010/main" val="652267464"/>
      </p:ext>
    </p:extLst>
  </p:cSld>
  <p:clrMapOvr>
    <a:masterClrMapping/>
  </p:clrMapOvr>
</p:sld>
</file>

<file path=ppt/theme/theme1.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344A65374374646AD957C56C8E6910A" ma:contentTypeVersion="16" ma:contentTypeDescription="Create a new document." ma:contentTypeScope="" ma:versionID="a0e59a263e35a9f39e4c0fbc11097aa8">
  <xsd:schema xmlns:xsd="http://www.w3.org/2001/XMLSchema" xmlns:xs="http://www.w3.org/2001/XMLSchema" xmlns:p="http://schemas.microsoft.com/office/2006/metadata/properties" xmlns:ns2="2ea0d13e-6662-48b9-9f16-362ada5ac052" xmlns:ns3="a78c6f89-7204-4a13-b146-5119ac872cc6" targetNamespace="http://schemas.microsoft.com/office/2006/metadata/properties" ma:root="true" ma:fieldsID="c8a924fadd8bc2c46aac68f84d54ebbc" ns2:_="" ns3:_="">
    <xsd:import namespace="2ea0d13e-6662-48b9-9f16-362ada5ac052"/>
    <xsd:import namespace="a78c6f89-7204-4a13-b146-5119ac872cc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a0d13e-6662-48b9-9f16-362ada5ac0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d16e63b-c26a-410b-bdb1-f6730d3fbc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78c6f89-7204-4a13-b146-5119ac872cc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a3f35-dee1-4f77-87a5-c9318aeb907a}" ma:internalName="TaxCatchAll" ma:showField="CatchAllData" ma:web="a78c6f89-7204-4a13-b146-5119ac872c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78c6f89-7204-4a13-b146-5119ac872cc6" xsi:nil="true"/>
    <lcf76f155ced4ddcb4097134ff3c332f xmlns="2ea0d13e-6662-48b9-9f16-362ada5ac05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570EE56-3403-4789-B430-1C1F5CCA1AD1}">
  <ds:schemaRefs>
    <ds:schemaRef ds:uri="http://schemas.microsoft.com/sharepoint/v3/contenttype/forms"/>
  </ds:schemaRefs>
</ds:datastoreItem>
</file>

<file path=customXml/itemProps2.xml><?xml version="1.0" encoding="utf-8"?>
<ds:datastoreItem xmlns:ds="http://schemas.openxmlformats.org/officeDocument/2006/customXml" ds:itemID="{DB47BF12-C35D-4CCB-BE23-FD916EA640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a0d13e-6662-48b9-9f16-362ada5ac052"/>
    <ds:schemaRef ds:uri="a78c6f89-7204-4a13-b146-5119ac872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CDEF50E-2A81-4C72-8017-606824E56CC3}">
  <ds:schemaRefs>
    <ds:schemaRef ds:uri="http://schemas.microsoft.com/office/2006/documentManagement/types"/>
    <ds:schemaRef ds:uri="2ea0d13e-6662-48b9-9f16-362ada5ac052"/>
    <ds:schemaRef ds:uri="http://purl.org/dc/terms/"/>
    <ds:schemaRef ds:uri="http://purl.org/dc/dcmitype/"/>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a78c6f89-7204-4a13-b146-5119ac872cc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1698</Words>
  <Application>Microsoft Office PowerPoint</Application>
  <PresentationFormat>Widescreen</PresentationFormat>
  <Paragraphs>138</Paragraphs>
  <Slides>17</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Museo Sans 300</vt:lpstr>
      <vt:lpstr>Museo Sans 900</vt:lpstr>
      <vt:lpstr>Title Slide</vt:lpstr>
      <vt:lpstr>Education unlocks good health and well-being</vt:lpstr>
      <vt:lpstr>Activity – What do good health and well-being mean?</vt:lpstr>
      <vt:lpstr>What do good health and well-being mean?</vt:lpstr>
      <vt:lpstr>What is health and wellbeing?</vt:lpstr>
      <vt:lpstr>How can we look after our health and wellbeing?</vt:lpstr>
      <vt:lpstr>Activity – How can education unlock good health and well-being?</vt:lpstr>
      <vt:lpstr>How can education unlock good health and well-being?</vt:lpstr>
      <vt:lpstr>The relationship between education and health</vt:lpstr>
      <vt:lpstr>Activity – Making my well-being pack (7-11)  Activity – My well-being calendar (11-16)</vt:lpstr>
      <vt:lpstr>Challenge</vt:lpstr>
      <vt:lpstr>Wellbeing packs</vt:lpstr>
      <vt:lpstr>What affects our health and wellbeing?</vt:lpstr>
      <vt:lpstr>My well-being</vt:lpstr>
      <vt:lpstr>Well-being activity ideas</vt:lpstr>
      <vt:lpstr>What would you put in a well-being pack? </vt:lpstr>
      <vt:lpstr>Design a well-being calendar</vt:lpstr>
      <vt:lpstr>© Theirworld 2021. All rights reserved.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Eagleton</dc:creator>
  <cp:lastModifiedBy>Olivia Arnold</cp:lastModifiedBy>
  <cp:revision>269</cp:revision>
  <dcterms:created xsi:type="dcterms:W3CDTF">2019-11-26T10:13:47Z</dcterms:created>
  <dcterms:modified xsi:type="dcterms:W3CDTF">2024-11-25T12:44:38Z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0x0101008344A65374374646AD957C56C8E6910A</vt:lpwstr>
  </property>
  <property fmtid="{D5CDD505-2E9C-101B-9397-08002B2CF9AE}" pid="3" name="MediaServiceImageTags">
    <vt:lpwstr/>
  </property>
</Properties>
</file>