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7"/>
  </p:notesMasterIdLst>
  <p:sldIdLst>
    <p:sldId id="258" r:id="rId5"/>
    <p:sldId id="360" r:id="rId6"/>
    <p:sldId id="342" r:id="rId7"/>
    <p:sldId id="356" r:id="rId8"/>
    <p:sldId id="346" r:id="rId9"/>
    <p:sldId id="347" r:id="rId10"/>
    <p:sldId id="363" r:id="rId11"/>
    <p:sldId id="364" r:id="rId12"/>
    <p:sldId id="361" r:id="rId13"/>
    <p:sldId id="366" r:id="rId14"/>
    <p:sldId id="357" r:id="rId15"/>
    <p:sldId id="367" r:id="rId16"/>
    <p:sldId id="373" r:id="rId17"/>
    <p:sldId id="350" r:id="rId18"/>
    <p:sldId id="368" r:id="rId19"/>
    <p:sldId id="362" r:id="rId20"/>
    <p:sldId id="358" r:id="rId21"/>
    <p:sldId id="369" r:id="rId22"/>
    <p:sldId id="371" r:id="rId23"/>
    <p:sldId id="370" r:id="rId24"/>
    <p:sldId id="372" r:id="rId25"/>
    <p:sldId id="37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z Newbon" initials="LN" lastIdx="1" clrIdx="0"/>
  <p:cmAuthor id="1" name="Alex Spillius" initials="AS"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982B85-1922-12BB-0FEA-6087110CB703}" v="3" dt="2024-11-25T13:11:43.925"/>
  </p1510:revLst>
</p1510:revInfo>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6" autoAdjust="0"/>
    <p:restoredTop sz="86441" autoAdjust="0"/>
  </p:normalViewPr>
  <p:slideViewPr>
    <p:cSldViewPr snapToGrid="0" snapToObjects="1">
      <p:cViewPr varScale="1">
        <p:scale>
          <a:sx n="63" d="100"/>
          <a:sy n="63" d="100"/>
        </p:scale>
        <p:origin x="56" y="12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152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1" i="0">
                <a:latin typeface="Museo Sans 900" panose="02000000000000000000" pitchFamily="2" charset="77"/>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1" i="0">
                <a:latin typeface="Museo Sans 900" panose="02000000000000000000" pitchFamily="2" charset="77"/>
              </a:defRPr>
            </a:lvl1pPr>
          </a:lstStyle>
          <a:p>
            <a:fld id="{8D84169C-1A20-DF48-8719-5A8AAF97B33E}" type="datetimeFigureOut">
              <a:rPr lang="en-US" smtClean="0"/>
              <a:pPr/>
              <a:t>11/25/2024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1" i="0">
                <a:latin typeface="Museo Sans 900" panose="02000000000000000000" pitchFamily="2" charset="77"/>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1" i="0">
                <a:latin typeface="Museo Sans 900" panose="02000000000000000000" pitchFamily="2" charset="77"/>
              </a:defRPr>
            </a:lvl1pPr>
          </a:lstStyle>
          <a:p>
            <a:fld id="{83B237C5-EB2C-6243-B2A5-C02EBBD9358B}" type="slidenum">
              <a:rPr lang="en-US" smtClean="0"/>
              <a:pPr/>
              <a:t>‹#›</a:t>
            </a:fld>
            <a:endParaRPr lang="en-US" dirty="0"/>
          </a:p>
        </p:txBody>
      </p:sp>
    </p:spTree>
    <p:extLst>
      <p:ext uri="{BB962C8B-B14F-4D97-AF65-F5344CB8AC3E}">
        <p14:creationId xmlns:p14="http://schemas.microsoft.com/office/powerpoint/2010/main" val="487058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b="1" i="0" kern="1200">
        <a:solidFill>
          <a:schemeClr val="tx1"/>
        </a:solidFill>
        <a:latin typeface="Museo Sans 900" panose="02000000000000000000" pitchFamily="2" charset="77"/>
        <a:ea typeface="+mn-ea"/>
        <a:cs typeface="+mn-cs"/>
      </a:defRPr>
    </a:lvl1pPr>
    <a:lvl2pPr marL="457200" algn="l" defTabSz="914400" rtl="0" eaLnBrk="1" latinLnBrk="0" hangingPunct="1">
      <a:defRPr sz="1200" b="1" i="0" kern="1200">
        <a:solidFill>
          <a:schemeClr val="tx1"/>
        </a:solidFill>
        <a:latin typeface="Museo Sans 900" panose="02000000000000000000" pitchFamily="2" charset="77"/>
        <a:ea typeface="+mn-ea"/>
        <a:cs typeface="+mn-cs"/>
      </a:defRPr>
    </a:lvl2pPr>
    <a:lvl3pPr marL="914400" algn="l" defTabSz="914400" rtl="0" eaLnBrk="1" latinLnBrk="0" hangingPunct="1">
      <a:defRPr sz="1200" b="1" i="0" kern="1200">
        <a:solidFill>
          <a:schemeClr val="tx1"/>
        </a:solidFill>
        <a:latin typeface="Museo Sans 900" panose="02000000000000000000" pitchFamily="2" charset="77"/>
        <a:ea typeface="+mn-ea"/>
        <a:cs typeface="+mn-cs"/>
      </a:defRPr>
    </a:lvl3pPr>
    <a:lvl4pPr marL="1371600" algn="l" defTabSz="914400" rtl="0" eaLnBrk="1" latinLnBrk="0" hangingPunct="1">
      <a:defRPr sz="1200" b="1" i="0" kern="1200">
        <a:solidFill>
          <a:schemeClr val="tx1"/>
        </a:solidFill>
        <a:latin typeface="Museo Sans 900" panose="02000000000000000000" pitchFamily="2" charset="77"/>
        <a:ea typeface="+mn-ea"/>
        <a:cs typeface="+mn-cs"/>
      </a:defRPr>
    </a:lvl4pPr>
    <a:lvl5pPr marL="1828800" algn="l" defTabSz="914400" rtl="0" eaLnBrk="1" latinLnBrk="0" hangingPunct="1">
      <a:defRPr sz="1200" b="1" i="0" kern="1200">
        <a:solidFill>
          <a:schemeClr val="tx1"/>
        </a:solidFill>
        <a:latin typeface="Museo Sans 900" panose="02000000000000000000" pitchFamily="2" charset="77"/>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This</a:t>
            </a:r>
            <a:r>
              <a:rPr lang="en-GB" b="0" baseline="0" dirty="0"/>
              <a:t> slideshow is designed for use alongside the </a:t>
            </a:r>
            <a:r>
              <a:rPr lang="en-GB" b="1" baseline="0" dirty="0"/>
              <a:t>Education unlocks skills and employment </a:t>
            </a:r>
            <a:r>
              <a:rPr lang="en-GB" b="0" baseline="0" dirty="0"/>
              <a:t>activities for ages 11-16.</a:t>
            </a:r>
          </a:p>
          <a:p>
            <a:endParaRPr lang="en-GB" sz="1200" b="1" i="0" kern="1200" dirty="0">
              <a:solidFill>
                <a:schemeClr val="tx1"/>
              </a:solidFill>
              <a:effectLst/>
              <a:latin typeface="Museo Sans 900" panose="02000000000000000000" pitchFamily="2" charset="77"/>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These fun and easily-adapted activities help young people to develop the skills they need to be effective change makers in their lives, their communities and the world around them.</a:t>
            </a:r>
          </a:p>
          <a:p>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Learners will think critically about their own personal skill</a:t>
            </a:r>
            <a:r>
              <a:rPr lang="en-GB" sz="1200" b="0" i="0" strike="sngStrike" kern="1200" dirty="0">
                <a:solidFill>
                  <a:schemeClr val="tx1"/>
                </a:solidFill>
                <a:effectLst/>
                <a:latin typeface="Museo Sans 900" panose="02000000000000000000" pitchFamily="2" charset="77"/>
                <a:ea typeface="+mn-ea"/>
                <a:cs typeface="+mn-cs"/>
              </a:rPr>
              <a:t> </a:t>
            </a:r>
            <a:r>
              <a:rPr lang="en-GB" sz="1200" b="0" i="0" kern="1200" dirty="0">
                <a:solidFill>
                  <a:schemeClr val="tx1"/>
                </a:solidFill>
                <a:effectLst/>
                <a:latin typeface="Museo Sans 900" panose="02000000000000000000" pitchFamily="2" charset="77"/>
                <a:ea typeface="+mn-ea"/>
                <a:cs typeface="+mn-cs"/>
              </a:rPr>
              <a:t>set and work collaboratively to rank different types of skills. They will find out about the Sustainable Development Goals and think about what skills might help these goals to be achieved. Learners will discuss the importance of digital skills and investigate the barriers that some young people face in developing this skill type. In the final activity, learners will consider the opportunities for skills development across their community before planning a short activity to teach a skill to others in their class.</a:t>
            </a:r>
            <a:r>
              <a:rPr lang="en-GB" sz="1200" b="0" i="0" strike="sngStrike" kern="1200" dirty="0">
                <a:solidFill>
                  <a:schemeClr val="tx1"/>
                </a:solidFill>
                <a:effectLst/>
                <a:latin typeface="Museo Sans 900" panose="02000000000000000000" pitchFamily="2" charset="77"/>
                <a:ea typeface="+mn-ea"/>
                <a:cs typeface="+mn-cs"/>
              </a:rPr>
              <a:t> </a:t>
            </a:r>
            <a:endParaRPr lang="en-GB" sz="1200" b="0" i="0" kern="1200" dirty="0">
              <a:solidFill>
                <a:schemeClr val="tx1"/>
              </a:solidFill>
              <a:effectLst/>
              <a:latin typeface="Museo Sans 900" panose="02000000000000000000" pitchFamily="2" charset="77"/>
              <a:ea typeface="+mn-ea"/>
              <a:cs typeface="+mn-cs"/>
            </a:endParaRPr>
          </a:p>
        </p:txBody>
      </p:sp>
      <p:sp>
        <p:nvSpPr>
          <p:cNvPr id="4" name="Slide Number Placeholder 3"/>
          <p:cNvSpPr>
            <a:spLocks noGrp="1"/>
          </p:cNvSpPr>
          <p:nvPr>
            <p:ph type="sldNum" sz="quarter" idx="10"/>
          </p:nvPr>
        </p:nvSpPr>
        <p:spPr/>
        <p:txBody>
          <a:bodyPr/>
          <a:lstStyle/>
          <a:p>
            <a:fld id="{83B237C5-EB2C-6243-B2A5-C02EBBD9358B}" type="slidenum">
              <a:rPr lang="en-US" smtClean="0"/>
              <a:pPr/>
              <a:t>1</a:t>
            </a:fld>
            <a:endParaRPr lang="en-US" dirty="0"/>
          </a:p>
        </p:txBody>
      </p:sp>
    </p:spTree>
    <p:extLst>
      <p:ext uri="{BB962C8B-B14F-4D97-AF65-F5344CB8AC3E}">
        <p14:creationId xmlns:p14="http://schemas.microsoft.com/office/powerpoint/2010/main" val="364741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Ask learners to work out how old they will be in 2030. Point out that in 2030, learners might be working. Or they might be studying or training for a future career. Invite learners to share their thoughts about what they might be doing in 2030 with a partner. What job might they have? What would they like to be studying or in training for?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Explain that it is likely that many young people at school today will have a job in the future that doesn’t exist yet. Similarly, many of the jobs people do today didn’t exist when their parents were children.</a:t>
            </a:r>
          </a:p>
          <a:p>
            <a:endParaRPr lang="en-GB" b="0" dirty="0"/>
          </a:p>
          <a:p>
            <a:r>
              <a:rPr lang="en-GB" sz="1200" b="0" i="0" kern="1200" dirty="0">
                <a:solidFill>
                  <a:schemeClr val="tx1"/>
                </a:solidFill>
                <a:effectLst/>
                <a:latin typeface="Museo Sans 900" panose="02000000000000000000" pitchFamily="2" charset="77"/>
                <a:ea typeface="+mn-ea"/>
                <a:cs typeface="+mn-cs"/>
              </a:rPr>
              <a:t>Discuss learners’ ideas about why they think this is. </a:t>
            </a:r>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10</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Explain that one of the reasons for this is automation – using technology to do things that people used to do before. Automation means that some existing jobs won’t be needed in the future but other jobs will be created to support these technological changes.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Say that digital skills will be of increasing importance in this automated world. Share the fact that over 90% of jobs worldwide already require</a:t>
            </a:r>
            <a:r>
              <a:rPr lang="en-GB" sz="1200" b="0" i="0" kern="1200" baseline="0" dirty="0">
                <a:solidFill>
                  <a:schemeClr val="tx1"/>
                </a:solidFill>
                <a:effectLst/>
                <a:latin typeface="Museo Sans 900" panose="02000000000000000000" pitchFamily="2" charset="77"/>
                <a:ea typeface="+mn-ea"/>
                <a:cs typeface="+mn-cs"/>
              </a:rPr>
              <a:t> digital skills</a:t>
            </a:r>
            <a:r>
              <a:rPr lang="en-US" sz="1200" b="0" i="0" kern="1200" dirty="0">
                <a:solidFill>
                  <a:schemeClr val="tx1"/>
                </a:solidFill>
                <a:effectLst/>
                <a:latin typeface="Museo Sans 900" panose="02000000000000000000" pitchFamily="2" charset="77"/>
                <a:ea typeface="+mn-ea"/>
                <a:cs typeface="+mn-cs"/>
              </a:rPr>
              <a:t>. </a:t>
            </a:r>
            <a:r>
              <a:rPr lang="en-GB" sz="1200" b="0" i="0" kern="1200" dirty="0">
                <a:solidFill>
                  <a:schemeClr val="tx1"/>
                </a:solidFill>
                <a:effectLst/>
                <a:latin typeface="Museo Sans 900" panose="02000000000000000000" pitchFamily="2" charset="77"/>
                <a:ea typeface="+mn-ea"/>
                <a:cs typeface="+mn-cs"/>
              </a:rPr>
              <a:t>Digital skills will become even more important for work in the future as we use technology more and more in our lives.</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11</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Discuss learners’ ideas about what digital skills are. Explain that we can think of digital skills as the range of abilities we need to use digital devices, communication applications, and networks to access and manage information. Some examples of different digital skills are provided on this slide. </a:t>
            </a:r>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12</a:t>
            </a:fld>
            <a:endParaRPr lang="en-US" dirty="0"/>
          </a:p>
        </p:txBody>
      </p:sp>
    </p:spTree>
    <p:extLst>
      <p:ext uri="{BB962C8B-B14F-4D97-AF65-F5344CB8AC3E}">
        <p14:creationId xmlns:p14="http://schemas.microsoft.com/office/powerpoint/2010/main" val="40906238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Organise learners into pairs or groups of three. Explain that learners have five minutes to think of as many different ways in which they use digital skills in their lives as possible. They could record their ideas on paper or digitally. Discuss their ideas as a class. You might like to extend this discussion by asking learners to reflect on how our use of digital skills and technology has changed during the Covid-19 pandemic.</a:t>
            </a:r>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13</a:t>
            </a:fld>
            <a:endParaRPr lang="en-US" dirty="0"/>
          </a:p>
        </p:txBody>
      </p:sp>
    </p:spTree>
    <p:extLst>
      <p:ext uri="{BB962C8B-B14F-4D97-AF65-F5344CB8AC3E}">
        <p14:creationId xmlns:p14="http://schemas.microsoft.com/office/powerpoint/2010/main" val="8983275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Ask learners whether they think everyone will have the opportunity to develop these skills. Invite learners to share their ideas about why some people might not have the digital skills they need. For example, possible factors might be related to age, disability, gender, poverty and where you live. Use the facts on this slide to prompt this discussion.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dirty="0">
                <a:solidFill>
                  <a:schemeClr val="tx1"/>
                </a:solidFill>
                <a:effectLst/>
                <a:latin typeface="Museo Sans 900" panose="02000000000000000000" pitchFamily="2" charset="77"/>
                <a:ea typeface="+mn-ea"/>
                <a:cs typeface="+mn-cs"/>
              </a:rPr>
              <a:t>Data</a:t>
            </a:r>
            <a:r>
              <a:rPr lang="en-GB" sz="1200" b="1" i="0" kern="1200" baseline="0" dirty="0">
                <a:solidFill>
                  <a:schemeClr val="tx1"/>
                </a:solidFill>
                <a:effectLst/>
                <a:latin typeface="Museo Sans 900" panose="02000000000000000000" pitchFamily="2" charset="77"/>
                <a:ea typeface="+mn-ea"/>
                <a:cs typeface="+mn-cs"/>
              </a:rPr>
              <a:t> sources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kern="1200" dirty="0">
                <a:solidFill>
                  <a:schemeClr val="tx1"/>
                </a:solidFill>
                <a:effectLst/>
                <a:latin typeface="Museo Sans 900" panose="02000000000000000000" pitchFamily="2" charset="77"/>
                <a:ea typeface="+mn-ea"/>
                <a:cs typeface="+mn-cs"/>
              </a:rPr>
              <a:t>https://www.pwc.co.uk/women-in-technology/women-in-tech-report.pdf</a:t>
            </a:r>
          </a:p>
          <a:p>
            <a:pPr marL="171450" indent="-171450">
              <a:buFont typeface="Arial" panose="020B0604020202020204" pitchFamily="34" charset="0"/>
              <a:buChar char="•"/>
            </a:pPr>
            <a:r>
              <a:rPr lang="en-GB" b="0" dirty="0"/>
              <a:t>https://www.ons.gov.uk/peoplepopulationandcommunity/householdcharacteristics/homeinternetandsocialmediausage/articles/exploringtheuksdigitaldivide/2019-03-04#what-is-the-pattern-of-internet-usage-among-disabled-people</a:t>
            </a:r>
          </a:p>
          <a:p>
            <a:pPr marL="171450" indent="-171450">
              <a:buFont typeface="Arial" panose="020B0604020202020204" pitchFamily="34" charset="0"/>
              <a:buChar char="•"/>
            </a:pPr>
            <a:r>
              <a:rPr lang="en-GB" b="0" dirty="0"/>
              <a:t>https://www.lloydsbank.com/assets/media/pdfs/banking_with_us/whats-happening/lb-consumer-digital-index-2020-report.pdf</a:t>
            </a:r>
          </a:p>
          <a:p>
            <a:pPr marL="171450" indent="-171450">
              <a:buFont typeface="Arial" panose="020B0604020202020204" pitchFamily="34" charset="0"/>
              <a:buChar char="•"/>
            </a:pPr>
            <a:r>
              <a:rPr lang="en-GB" b="0" dirty="0"/>
              <a:t>https://www.unicef.org/media/88381/file/How-many-children-and-young-people-have-internet-access-at-home-2020.pdf</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14</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Digital skills are very important in our lives and we will need them even more in the future. We use digital skills in lots of different ways such as to buy and sell things, find things out and communicate with other people. </a:t>
            </a:r>
          </a:p>
          <a:p>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But some things can make it more difficult for young people to learn the digital skills they need. Some young people might not have the chance to learn skills because they have to work or help out at home. Or some young people might not have the equipment they need to learn or people to help them. Poorer families might not be able to afford an internet connection or a digital device such as a laptop or computer. Some people might live in remote areas without reliable internet coverage.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kern="1200" dirty="0" err="1">
                <a:solidFill>
                  <a:schemeClr val="tx1"/>
                </a:solidFill>
                <a:effectLst/>
                <a:latin typeface="Museo Sans 900" panose="02000000000000000000" pitchFamily="2" charset="77"/>
                <a:ea typeface="+mn-ea"/>
                <a:cs typeface="+mn-cs"/>
              </a:rPr>
              <a:t>Theirworld</a:t>
            </a:r>
            <a:r>
              <a:rPr lang="en-GB" sz="1200" b="0" i="0" kern="1200" dirty="0">
                <a:solidFill>
                  <a:schemeClr val="tx1"/>
                </a:solidFill>
                <a:effectLst/>
                <a:latin typeface="Museo Sans 900" panose="02000000000000000000" pitchFamily="2" charset="77"/>
                <a:ea typeface="+mn-ea"/>
                <a:cs typeface="+mn-cs"/>
              </a:rPr>
              <a:t> has been working with partner organisations to set up Code Clubs to help to help some girls and young women learn digital skills. 1300 students aged 6-25 have taken part in Tanzania, Uganda, Zimbabwe, Kenya and Nigeria and Lebanon. </a:t>
            </a:r>
          </a:p>
          <a:p>
            <a:endParaRPr lang="en-GB" b="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The Code Clubs provide a safe place for the girls to learn, play and create. In the clubs, the girls learn how to build a computer, make games and artwork, and use code. The older girls also learn how to build their own websites as well as gaining skills for to help them get jobs or set up their own business in the future.  </a:t>
            </a:r>
            <a:endParaRPr lang="en-GB" sz="1200" b="1" i="0" kern="1200" dirty="0">
              <a:solidFill>
                <a:schemeClr val="tx1"/>
              </a:solidFill>
              <a:effectLst/>
              <a:latin typeface="Museo Sans 900" panose="02000000000000000000" pitchFamily="2" charset="77"/>
              <a:ea typeface="+mn-ea"/>
              <a:cs typeface="+mn-cs"/>
            </a:endParaRPr>
          </a:p>
          <a:p>
            <a:endParaRPr lang="en-GB" b="1"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b="1" i="0" kern="1200" dirty="0">
                <a:solidFill>
                  <a:schemeClr val="tx1"/>
                </a:solidFill>
                <a:effectLst/>
                <a:latin typeface="Museo Sans 900" panose="02000000000000000000" pitchFamily="2" charset="77"/>
                <a:ea typeface="+mn-ea"/>
                <a:cs typeface="+mn-cs"/>
              </a:rPr>
              <a:t>Photo credit:</a:t>
            </a:r>
            <a:r>
              <a:rPr lang="en-GB" sz="1200" b="0" i="0" kern="1200" dirty="0">
                <a:solidFill>
                  <a:schemeClr val="tx1"/>
                </a:solidFill>
                <a:effectLst/>
                <a:latin typeface="Museo Sans 900" panose="02000000000000000000" pitchFamily="2" charset="77"/>
                <a:ea typeface="+mn-ea"/>
                <a:cs typeface="+mn-cs"/>
              </a:rPr>
              <a:t> </a:t>
            </a:r>
            <a:r>
              <a:rPr lang="en-GB" sz="1200" b="0" i="0" kern="1200" dirty="0" err="1">
                <a:solidFill>
                  <a:schemeClr val="tx1"/>
                </a:solidFill>
                <a:effectLst/>
                <a:latin typeface="Museo Sans 900" panose="02000000000000000000" pitchFamily="2" charset="77"/>
                <a:ea typeface="+mn-ea"/>
                <a:cs typeface="+mn-cs"/>
              </a:rPr>
              <a:t>Theirworld</a:t>
            </a:r>
            <a:r>
              <a:rPr lang="en-GB" sz="1200" b="0" i="0" kern="1200" dirty="0">
                <a:solidFill>
                  <a:schemeClr val="tx1"/>
                </a:solidFill>
                <a:effectLst/>
                <a:latin typeface="Museo Sans 900" panose="02000000000000000000" pitchFamily="2" charset="77"/>
                <a:ea typeface="+mn-ea"/>
                <a:cs typeface="+mn-cs"/>
              </a:rPr>
              <a:t>/</a:t>
            </a:r>
            <a:r>
              <a:rPr lang="en-GB" sz="1200" b="0" i="0" kern="1200" dirty="0" err="1">
                <a:solidFill>
                  <a:schemeClr val="tx1"/>
                </a:solidFill>
                <a:effectLst/>
                <a:latin typeface="Museo Sans 900" panose="02000000000000000000" pitchFamily="2" charset="77"/>
                <a:ea typeface="+mn-ea"/>
                <a:cs typeface="+mn-cs"/>
              </a:rPr>
              <a:t>Olusola</a:t>
            </a:r>
            <a:r>
              <a:rPr lang="en-GB" sz="1200" b="0" i="0" kern="1200" dirty="0">
                <a:solidFill>
                  <a:schemeClr val="tx1"/>
                </a:solidFill>
                <a:effectLst/>
                <a:latin typeface="Museo Sans 900" panose="02000000000000000000" pitchFamily="2" charset="77"/>
                <a:ea typeface="+mn-ea"/>
                <a:cs typeface="+mn-cs"/>
              </a:rPr>
              <a:t> </a:t>
            </a:r>
            <a:r>
              <a:rPr lang="en-GB" sz="1200" b="0" i="0" kern="1200" dirty="0" err="1">
                <a:solidFill>
                  <a:schemeClr val="tx1"/>
                </a:solidFill>
                <a:effectLst/>
                <a:latin typeface="Museo Sans 900" panose="02000000000000000000" pitchFamily="2" charset="77"/>
                <a:ea typeface="+mn-ea"/>
                <a:cs typeface="+mn-cs"/>
              </a:rPr>
              <a:t>Ileoba</a:t>
            </a:r>
            <a:endParaRPr lang="en-GB" sz="1200" b="0" i="0" kern="1200" dirty="0">
              <a:solidFill>
                <a:schemeClr val="tx1"/>
              </a:solidFill>
              <a:effectLst/>
              <a:latin typeface="Museo Sans 900" panose="02000000000000000000" pitchFamily="2" charset="77"/>
              <a:ea typeface="+mn-ea"/>
              <a:cs typeface="+mn-cs"/>
            </a:endParaRPr>
          </a:p>
          <a:p>
            <a:endParaRPr lang="en-GB"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15</a:t>
            </a:fld>
            <a:endParaRPr lang="en-US" dirty="0"/>
          </a:p>
        </p:txBody>
      </p:sp>
    </p:spTree>
    <p:extLst>
      <p:ext uri="{BB962C8B-B14F-4D97-AF65-F5344CB8AC3E}">
        <p14:creationId xmlns:p14="http://schemas.microsoft.com/office/powerpoint/2010/main" val="3783519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16</a:t>
            </a:fld>
            <a:endParaRPr lang="en-US" dirty="0"/>
          </a:p>
        </p:txBody>
      </p:sp>
    </p:spTree>
    <p:extLst>
      <p:ext uri="{BB962C8B-B14F-4D97-AF65-F5344CB8AC3E}">
        <p14:creationId xmlns:p14="http://schemas.microsoft.com/office/powerpoint/2010/main" val="25769427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Ask learners to think about one of the skills they have and discuss with a partner (or in a larger group) how they learned this skill. Additional information to prompt this thinking and discussion is provided below:</a:t>
            </a:r>
          </a:p>
          <a:p>
            <a:pPr lvl="0"/>
            <a:endParaRPr lang="en-GB" sz="1200" b="0" i="0" kern="1200" dirty="0">
              <a:solidFill>
                <a:schemeClr val="tx1"/>
              </a:solidFill>
              <a:effectLst/>
              <a:latin typeface="Museo Sans 900" panose="02000000000000000000" pitchFamily="2" charset="77"/>
              <a:ea typeface="+mn-ea"/>
              <a:cs typeface="+mn-cs"/>
            </a:endParaRPr>
          </a:p>
          <a:p>
            <a:pPr marL="171450" lvl="0" indent="-171450">
              <a:buFont typeface="Arial" panose="020B0604020202020204" pitchFamily="34" charset="0"/>
              <a:buChar char="•"/>
            </a:pPr>
            <a:r>
              <a:rPr lang="en-GB" sz="1200" b="1" i="0" kern="1200" dirty="0">
                <a:solidFill>
                  <a:schemeClr val="tx1"/>
                </a:solidFill>
                <a:effectLst/>
                <a:latin typeface="Museo Sans 900" panose="02000000000000000000" pitchFamily="2" charset="77"/>
                <a:ea typeface="+mn-ea"/>
                <a:cs typeface="+mn-cs"/>
              </a:rPr>
              <a:t>Where did they learn this skill? </a:t>
            </a:r>
            <a:r>
              <a:rPr lang="en-GB" sz="1200" b="0" i="0" kern="1200" dirty="0">
                <a:solidFill>
                  <a:schemeClr val="tx1"/>
                </a:solidFill>
                <a:effectLst/>
                <a:latin typeface="Museo Sans 900" panose="02000000000000000000" pitchFamily="2" charset="77"/>
                <a:ea typeface="+mn-ea"/>
                <a:cs typeface="+mn-cs"/>
              </a:rPr>
              <a:t>We learn skills in lots of different places – at school, online, at home or in other places in our community. We are learning skills all the time throughout our lives.</a:t>
            </a:r>
          </a:p>
          <a:p>
            <a:pPr marL="171450" lvl="0" indent="-171450">
              <a:buFont typeface="Arial" panose="020B0604020202020204" pitchFamily="34" charset="0"/>
              <a:buChar char="•"/>
            </a:pPr>
            <a:r>
              <a:rPr lang="en-GB" sz="1200" b="1" i="0" kern="1200" dirty="0">
                <a:solidFill>
                  <a:schemeClr val="tx1"/>
                </a:solidFill>
                <a:effectLst/>
                <a:latin typeface="Museo Sans 900" panose="02000000000000000000" pitchFamily="2" charset="77"/>
                <a:ea typeface="+mn-ea"/>
                <a:cs typeface="+mn-cs"/>
              </a:rPr>
              <a:t>Who or what helped them to learn this skill? </a:t>
            </a:r>
            <a:r>
              <a:rPr lang="en-GB" sz="1200" b="0" i="0" kern="1200" dirty="0">
                <a:solidFill>
                  <a:schemeClr val="tx1"/>
                </a:solidFill>
                <a:effectLst/>
                <a:latin typeface="Museo Sans 900" panose="02000000000000000000" pitchFamily="2" charset="77"/>
                <a:ea typeface="+mn-ea"/>
                <a:cs typeface="+mn-cs"/>
              </a:rPr>
              <a:t>For example, this might be other people teaching or showing us how to do something, or offering them encouragement. It might be having the necessary equipment, space or time to learn and practice a skill. It might be having self-belief and motivation to keep going and practice a skill. </a:t>
            </a:r>
          </a:p>
          <a:p>
            <a:pPr marL="171450" lvl="0" indent="-171450">
              <a:buFont typeface="Arial" panose="020B0604020202020204" pitchFamily="34" charset="0"/>
              <a:buChar char="•"/>
            </a:pPr>
            <a:r>
              <a:rPr lang="en-GB" sz="1200" b="1" i="0" kern="1200" dirty="0">
                <a:solidFill>
                  <a:schemeClr val="tx1"/>
                </a:solidFill>
                <a:effectLst/>
                <a:latin typeface="Museo Sans 900" panose="02000000000000000000" pitchFamily="2" charset="77"/>
                <a:ea typeface="+mn-ea"/>
                <a:cs typeface="+mn-cs"/>
              </a:rPr>
              <a:t>What might make it difficult to learn a new skill? </a:t>
            </a:r>
            <a:r>
              <a:rPr lang="en-GB" sz="1200" b="0" i="0" kern="1200" dirty="0">
                <a:solidFill>
                  <a:schemeClr val="tx1"/>
                </a:solidFill>
                <a:effectLst/>
                <a:latin typeface="Museo Sans 900" panose="02000000000000000000" pitchFamily="2" charset="77"/>
                <a:ea typeface="+mn-ea"/>
                <a:cs typeface="+mn-cs"/>
              </a:rPr>
              <a:t>We will all have some skills that we naturally find easier to do or learn. There will also be some skills that we enjoy learning more than others. However, there may also be other things that can make it more difficult. For example, we might not have the equipment, space or time we need to learn a skill or someone to teach us how to do it.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17</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Say that </a:t>
            </a:r>
            <a:r>
              <a:rPr lang="en-GB" sz="1200" b="0" i="0" kern="1200" dirty="0" err="1">
                <a:solidFill>
                  <a:schemeClr val="tx1"/>
                </a:solidFill>
                <a:effectLst/>
                <a:latin typeface="Museo Sans 900" panose="02000000000000000000" pitchFamily="2" charset="77"/>
                <a:ea typeface="+mn-ea"/>
                <a:cs typeface="+mn-cs"/>
              </a:rPr>
              <a:t>Theirworld</a:t>
            </a:r>
            <a:r>
              <a:rPr lang="en-GB" sz="1200" b="0" i="0" kern="1200" dirty="0">
                <a:solidFill>
                  <a:schemeClr val="tx1"/>
                </a:solidFill>
                <a:effectLst/>
                <a:latin typeface="Museo Sans 900" panose="02000000000000000000" pitchFamily="2" charset="77"/>
                <a:ea typeface="+mn-ea"/>
                <a:cs typeface="+mn-cs"/>
              </a:rPr>
              <a:t> has been working with businesses to develop Skills Friendly</a:t>
            </a:r>
            <a:r>
              <a:rPr lang="en-GB" sz="1200" b="0" i="0" kern="1200" baseline="0" dirty="0">
                <a:solidFill>
                  <a:schemeClr val="tx1"/>
                </a:solidFill>
                <a:effectLst/>
                <a:latin typeface="Museo Sans 900" panose="02000000000000000000" pitchFamily="2" charset="77"/>
                <a:ea typeface="+mn-ea"/>
                <a:cs typeface="+mn-cs"/>
              </a:rPr>
              <a:t> Cities</a:t>
            </a:r>
            <a:r>
              <a:rPr lang="en-GB" sz="1200" b="0" i="0" kern="1200" dirty="0">
                <a:solidFill>
                  <a:schemeClr val="tx1"/>
                </a:solidFill>
                <a:effectLst/>
                <a:latin typeface="Museo Sans 900" panose="02000000000000000000" pitchFamily="2" charset="77"/>
                <a:ea typeface="+mn-ea"/>
                <a:cs typeface="+mn-cs"/>
              </a:rPr>
              <a:t> that support young people to develop the skills they need for the work and life in the future.  The project is led by a group of businesses called the Global Business Coalition for Education. </a:t>
            </a:r>
          </a:p>
          <a:p>
            <a:endParaRPr lang="en-GB"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18</a:t>
            </a:fld>
            <a:endParaRPr lang="en-US" dirty="0"/>
          </a:p>
        </p:txBody>
      </p:sp>
    </p:spTree>
    <p:extLst>
      <p:ext uri="{BB962C8B-B14F-4D97-AF65-F5344CB8AC3E}">
        <p14:creationId xmlns:p14="http://schemas.microsoft.com/office/powerpoint/2010/main" val="21999451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Remind learners that we learn skills throughout our lives in many different ways. We might learn some skills on our own but often we need the support of others – at school, at home and across our communities.</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Ask learners to think about the different groups that they belong to in their community. What opportunities might there be for learning and sharing skills through these community connections? Ask learners to talk with a partner before discussing their ideas as a class.</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19</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2</a:t>
            </a:fld>
            <a:endParaRPr lang="en-US" dirty="0"/>
          </a:p>
        </p:txBody>
      </p:sp>
    </p:spTree>
    <p:extLst>
      <p:ext uri="{BB962C8B-B14F-4D97-AF65-F5344CB8AC3E}">
        <p14:creationId xmlns:p14="http://schemas.microsoft.com/office/powerpoint/2010/main" val="865112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Discuss what opportunities there might be for the learning and sharing of skills through these community connections. For example, businesses and charities might be able to support skills development by offering work experience placements, volunteering options or school speakers. Spending time with friends can help develop interpersonal skills. Taking part in sports can help develop teamwork skills. Encourage learners to also think about any opportunities there might be for them to support others in their community to develop skills.</a:t>
            </a:r>
          </a:p>
          <a:p>
            <a:endParaRPr lang="en-GB"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20</a:t>
            </a:fld>
            <a:endParaRPr lang="en-US" dirty="0"/>
          </a:p>
        </p:txBody>
      </p:sp>
    </p:spTree>
    <p:extLst>
      <p:ext uri="{BB962C8B-B14F-4D97-AF65-F5344CB8AC3E}">
        <p14:creationId xmlns:p14="http://schemas.microsoft.com/office/powerpoint/2010/main" val="21999451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Explain that learners are now going to plan a short activity to teach a skill to others in their class or school. For example, this might be how to count to ten in a different language, how to make something, how to mend a puncture on a bike or perhaps a digital skill. Point out that each one of us has many skills that we can share; teaching others a skill is also a great way of support our own skills development.</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The questions on this slide could be used to support learners with this planning process. Ideally, provide time for learners to subsequently share their activities with a partner or a larger group</a:t>
            </a:r>
            <a:r>
              <a:rPr lang="en-GB" sz="1200" b="1" i="0" kern="1200" dirty="0">
                <a:solidFill>
                  <a:schemeClr val="tx1"/>
                </a:solidFill>
                <a:effectLst/>
                <a:latin typeface="Museo Sans 900" panose="02000000000000000000" pitchFamily="2" charset="77"/>
                <a:ea typeface="+mn-ea"/>
                <a:cs typeface="+mn-cs"/>
              </a:rPr>
              <a:t>.</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21</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Ask learners what skills they think are the most important to have in life. Ask learners to talk with a partner about their ideas before sharing their ideas as a whole group. Possible questions to prompt their thinking are provided on this slide.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3</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Organise learners into groups of three or four. Give each group a copy of the </a:t>
            </a:r>
            <a:r>
              <a:rPr lang="en-GB" sz="1200" b="1" i="0" kern="1200" dirty="0">
                <a:solidFill>
                  <a:schemeClr val="tx1"/>
                </a:solidFill>
                <a:effectLst/>
                <a:latin typeface="Museo Sans 900" panose="02000000000000000000" pitchFamily="2" charset="77"/>
                <a:ea typeface="+mn-ea"/>
                <a:cs typeface="+mn-cs"/>
              </a:rPr>
              <a:t>Sorting skills</a:t>
            </a:r>
            <a:r>
              <a:rPr lang="en-GB" sz="1200" b="0" i="0" kern="1200" dirty="0">
                <a:solidFill>
                  <a:schemeClr val="tx1"/>
                </a:solidFill>
                <a:effectLst/>
                <a:latin typeface="Museo Sans 900" panose="02000000000000000000" pitchFamily="2" charset="77"/>
                <a:ea typeface="+mn-ea"/>
                <a:cs typeface="+mn-cs"/>
              </a:rPr>
              <a:t> activity sheet. These skill types are also provided on this</a:t>
            </a:r>
            <a:r>
              <a:rPr lang="en-GB" sz="1200" b="0" i="0" kern="1200" baseline="0" dirty="0">
                <a:solidFill>
                  <a:schemeClr val="tx1"/>
                </a:solidFill>
                <a:effectLst/>
                <a:latin typeface="Museo Sans 900" panose="02000000000000000000" pitchFamily="2" charset="77"/>
                <a:ea typeface="+mn-ea"/>
                <a:cs typeface="+mn-cs"/>
              </a:rPr>
              <a:t> </a:t>
            </a:r>
            <a:r>
              <a:rPr lang="en-GB" sz="1200" b="0" i="0" kern="1200" dirty="0">
                <a:solidFill>
                  <a:schemeClr val="tx1"/>
                </a:solidFill>
                <a:effectLst/>
                <a:latin typeface="Museo Sans 900" panose="02000000000000000000" pitchFamily="2" charset="77"/>
                <a:ea typeface="+mn-ea"/>
                <a:cs typeface="+mn-cs"/>
              </a:rPr>
              <a:t>slide. Talk through the meaning of each of these skills to check learners’ understanding. Say that learners are going to work together in their groups to think about the importance of these different skill types.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4</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Explain that learners should cut </a:t>
            </a:r>
            <a:r>
              <a:rPr lang="en-US" sz="1200" b="0" i="0" kern="1200" dirty="0">
                <a:solidFill>
                  <a:schemeClr val="tx1"/>
                </a:solidFill>
                <a:effectLst/>
                <a:latin typeface="Museo Sans 900" panose="02000000000000000000" pitchFamily="2" charset="77"/>
                <a:ea typeface="+mn-ea"/>
                <a:cs typeface="+mn-cs"/>
              </a:rPr>
              <a:t>out the skills cards and sort them into a diamond. The skills that learners think are the most important should go at the top of their diamond. The skills they think are less important should go at the bottom. There are three blank cards on the activity sheet in case learners want to replace some of the skills with their own ideas. </a:t>
            </a:r>
            <a:endParaRPr lang="en-GB" sz="1200" b="0" i="0" kern="1200" dirty="0">
              <a:solidFill>
                <a:schemeClr val="tx1"/>
              </a:solidFill>
              <a:effectLst/>
              <a:latin typeface="Museo Sans 900" panose="02000000000000000000" pitchFamily="2" charset="77"/>
              <a:ea typeface="+mn-ea"/>
              <a:cs typeface="+mn-cs"/>
            </a:endParaRPr>
          </a:p>
          <a:p>
            <a:pPr lvl="0"/>
            <a:endParaRPr lang="en-US" sz="1200" b="0" i="0" kern="1200" dirty="0">
              <a:solidFill>
                <a:schemeClr val="tx1"/>
              </a:solidFill>
              <a:effectLst/>
              <a:latin typeface="Museo Sans 900" panose="02000000000000000000" pitchFamily="2" charset="77"/>
              <a:ea typeface="+mn-ea"/>
              <a:cs typeface="+mn-cs"/>
            </a:endParaRPr>
          </a:p>
          <a:p>
            <a:pPr lvl="0"/>
            <a:r>
              <a:rPr lang="en-US" sz="1200" b="0" i="0" kern="1200" dirty="0">
                <a:solidFill>
                  <a:schemeClr val="tx1"/>
                </a:solidFill>
                <a:effectLst/>
                <a:latin typeface="Museo Sans 900" panose="02000000000000000000" pitchFamily="2" charset="77"/>
                <a:ea typeface="+mn-ea"/>
                <a:cs typeface="+mn-cs"/>
              </a:rPr>
              <a:t>Say that there is no right or wrong way of doing this but learners need to agree as a group and have reasons for why they chose this order.</a:t>
            </a:r>
            <a:endParaRPr lang="en-GB" sz="1200" b="0" i="0" kern="1200" dirty="0">
              <a:solidFill>
                <a:schemeClr val="tx1"/>
              </a:solidFill>
              <a:effectLst/>
              <a:latin typeface="Museo Sans 900" panose="02000000000000000000" pitchFamily="2" charset="77"/>
              <a:ea typeface="+mn-ea"/>
              <a:cs typeface="+mn-cs"/>
            </a:endParaRP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useo Sans 900" panose="02000000000000000000" pitchFamily="2" charset="77"/>
                <a:ea typeface="+mn-ea"/>
                <a:cs typeface="+mn-cs"/>
              </a:rPr>
              <a:t>Allow time for learners to share and talk about their ideas with other groups. Learners could also reflect on and discuss what skills they have developed through taking part in this group-based activity.</a:t>
            </a:r>
            <a:endParaRPr lang="en-GB" sz="1200" b="0" i="0" kern="1200" dirty="0">
              <a:solidFill>
                <a:schemeClr val="tx1"/>
              </a:solidFill>
              <a:effectLst/>
              <a:latin typeface="Museo Sans 900" panose="02000000000000000000" pitchFamily="2" charset="77"/>
              <a:ea typeface="+mn-ea"/>
              <a:cs typeface="+mn-cs"/>
            </a:endParaRP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5</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Ask learners whether they have heard of the Sustainable Development Goals. Learners are introduced to these goals in the Education can unlock big change activities for ages 11-16.</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Explain that in 2015, countries all over the world came together to commit to the Sustainable Development Goals. The SDGS, also known as the Global Goals, are a set of goals and targets aimed at making the world a better place by 2030. The goals apply to everyone, young or old, in all of the 193 countries that signed up to them.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US" sz="1200" b="0" i="0" kern="1200" dirty="0">
                <a:solidFill>
                  <a:schemeClr val="tx1"/>
                </a:solidFill>
                <a:effectLst/>
                <a:latin typeface="Museo Sans 900" panose="02000000000000000000" pitchFamily="2" charset="77"/>
                <a:ea typeface="+mn-ea"/>
                <a:cs typeface="+mn-cs"/>
              </a:rPr>
              <a:t>Ask learners to think about and discuss in their groups what skills might be useful in helping the SDGs to be achieved. For example, people will need adaptability and resilience to respond to the impacts of the climate crisis. Creativity and problem-solving will help people to come up with solutions to the challenges facing our planet and its people. The SDGs will only achieved with teamwork – everyone working together to take action.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US" sz="1200" b="0" i="0" kern="1200" dirty="0">
                <a:solidFill>
                  <a:schemeClr val="tx1"/>
                </a:solidFill>
                <a:effectLst/>
                <a:latin typeface="Museo Sans 900" panose="02000000000000000000" pitchFamily="2" charset="77"/>
                <a:ea typeface="+mn-ea"/>
                <a:cs typeface="+mn-cs"/>
              </a:rPr>
              <a:t>Feedback their ideas as a class. Finish by asking learners whether they would change the order in which they ranked the different skills. If so, why?</a:t>
            </a:r>
            <a:endParaRPr lang="en-GB" sz="1200" b="0" i="0" kern="1200" dirty="0">
              <a:solidFill>
                <a:schemeClr val="tx1"/>
              </a:solidFill>
              <a:effectLst/>
              <a:latin typeface="Museo Sans 900" panose="02000000000000000000" pitchFamily="2" charset="77"/>
              <a:ea typeface="+mn-ea"/>
              <a:cs typeface="+mn-cs"/>
            </a:endParaRPr>
          </a:p>
          <a:p>
            <a:pPr lvl="0"/>
            <a:endParaRPr lang="en-GB" sz="1200" b="0" i="0" kern="1200" dirty="0">
              <a:solidFill>
                <a:schemeClr val="tx1"/>
              </a:solidFill>
              <a:effectLst/>
              <a:latin typeface="Museo Sans 900" panose="02000000000000000000" pitchFamily="2" charset="77"/>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6</a:t>
            </a:fld>
            <a:endParaRPr lang="en-US" dirty="0"/>
          </a:p>
        </p:txBody>
      </p:sp>
    </p:spTree>
    <p:extLst>
      <p:ext uri="{BB962C8B-B14F-4D97-AF65-F5344CB8AC3E}">
        <p14:creationId xmlns:p14="http://schemas.microsoft.com/office/powerpoint/2010/main" val="2763149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7</a:t>
            </a:fld>
            <a:endParaRPr lang="en-US" dirty="0"/>
          </a:p>
        </p:txBody>
      </p:sp>
    </p:spTree>
    <p:extLst>
      <p:ext uri="{BB962C8B-B14F-4D97-AF65-F5344CB8AC3E}">
        <p14:creationId xmlns:p14="http://schemas.microsoft.com/office/powerpoint/2010/main" val="24202925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i="0" kern="1200" dirty="0">
                <a:solidFill>
                  <a:schemeClr val="tx1"/>
                </a:solidFill>
                <a:effectLst/>
                <a:latin typeface="Museo Sans 900" panose="02000000000000000000" pitchFamily="2" charset="77"/>
                <a:ea typeface="+mn-ea"/>
                <a:cs typeface="+mn-cs"/>
              </a:rPr>
              <a:t>Give each learner a copy of the </a:t>
            </a:r>
            <a:r>
              <a:rPr lang="en-US" sz="1200" b="1" i="0" kern="1200" dirty="0">
                <a:solidFill>
                  <a:schemeClr val="tx1"/>
                </a:solidFill>
                <a:effectLst/>
                <a:latin typeface="Museo Sans 900" panose="02000000000000000000" pitchFamily="2" charset="77"/>
                <a:ea typeface="+mn-ea"/>
                <a:cs typeface="+mn-cs"/>
              </a:rPr>
              <a:t>My skills audit</a:t>
            </a:r>
            <a:r>
              <a:rPr lang="en-US" sz="1200" b="0" i="0" kern="1200" dirty="0">
                <a:solidFill>
                  <a:schemeClr val="tx1"/>
                </a:solidFill>
                <a:effectLst/>
                <a:latin typeface="Museo Sans 900" panose="02000000000000000000" pitchFamily="2" charset="77"/>
                <a:ea typeface="+mn-ea"/>
                <a:cs typeface="+mn-cs"/>
              </a:rPr>
              <a:t> activity sheet to complete. </a:t>
            </a:r>
            <a:endParaRPr lang="en-GB" sz="1200" b="0" i="0" kern="1200" dirty="0">
              <a:solidFill>
                <a:schemeClr val="tx1"/>
              </a:solidFill>
              <a:effectLst/>
              <a:latin typeface="Museo Sans 900" panose="02000000000000000000" pitchFamily="2" charset="77"/>
              <a:ea typeface="+mn-ea"/>
              <a:cs typeface="+mn-cs"/>
            </a:endParaRPr>
          </a:p>
          <a:p>
            <a:pPr lvl="0"/>
            <a:endParaRPr lang="en-US" sz="1200" b="0" i="0" kern="1200" dirty="0">
              <a:solidFill>
                <a:schemeClr val="tx1"/>
              </a:solidFill>
              <a:effectLst/>
              <a:latin typeface="Museo Sans 900" panose="02000000000000000000" pitchFamily="2" charset="77"/>
              <a:ea typeface="+mn-ea"/>
              <a:cs typeface="+mn-cs"/>
            </a:endParaRPr>
          </a:p>
          <a:p>
            <a:pPr lvl="0"/>
            <a:r>
              <a:rPr lang="en-US" sz="1200" b="0" i="0" kern="1200" dirty="0">
                <a:solidFill>
                  <a:schemeClr val="tx1"/>
                </a:solidFill>
                <a:effectLst/>
                <a:latin typeface="Museo Sans 900" panose="02000000000000000000" pitchFamily="2" charset="77"/>
                <a:ea typeface="+mn-ea"/>
                <a:cs typeface="+mn-cs"/>
              </a:rPr>
              <a:t>In the first column, learners should write down some of the types of skills that they already have.  Learners could use the skill types provided in the </a:t>
            </a:r>
            <a:r>
              <a:rPr lang="en-US" sz="1200" b="1" i="0" kern="1200" dirty="0">
                <a:solidFill>
                  <a:schemeClr val="tx1"/>
                </a:solidFill>
                <a:effectLst/>
                <a:latin typeface="Museo Sans 900" panose="02000000000000000000" pitchFamily="2" charset="77"/>
                <a:ea typeface="+mn-ea"/>
                <a:cs typeface="+mn-cs"/>
              </a:rPr>
              <a:t>Sorting skills</a:t>
            </a:r>
            <a:r>
              <a:rPr lang="en-GB" sz="1200" b="0" i="0" kern="1200" dirty="0">
                <a:solidFill>
                  <a:schemeClr val="tx1"/>
                </a:solidFill>
                <a:effectLst/>
                <a:latin typeface="Museo Sans 900" panose="02000000000000000000" pitchFamily="2" charset="77"/>
                <a:ea typeface="+mn-ea"/>
                <a:cs typeface="+mn-cs"/>
              </a:rPr>
              <a:t> activity sheet </a:t>
            </a:r>
            <a:r>
              <a:rPr lang="en-US" sz="1200" b="0" i="0" kern="1200" dirty="0">
                <a:solidFill>
                  <a:schemeClr val="tx1"/>
                </a:solidFill>
                <a:effectLst/>
                <a:latin typeface="Museo Sans 900" panose="02000000000000000000" pitchFamily="2" charset="77"/>
                <a:ea typeface="+mn-ea"/>
                <a:cs typeface="+mn-cs"/>
              </a:rPr>
              <a:t>or come up with their own ideas.</a:t>
            </a:r>
            <a:endParaRPr lang="en-GB" sz="1200" b="0" i="0" kern="1200" dirty="0">
              <a:solidFill>
                <a:schemeClr val="tx1"/>
              </a:solidFill>
              <a:effectLst/>
              <a:latin typeface="Museo Sans 900" panose="02000000000000000000" pitchFamily="2" charset="77"/>
              <a:ea typeface="+mn-ea"/>
              <a:cs typeface="+mn-cs"/>
            </a:endParaRPr>
          </a:p>
          <a:p>
            <a:pPr lvl="0"/>
            <a:endParaRPr lang="en-US" sz="1200" b="0" i="0" kern="1200" dirty="0">
              <a:solidFill>
                <a:schemeClr val="tx1"/>
              </a:solidFill>
              <a:effectLst/>
              <a:latin typeface="Museo Sans 900" panose="02000000000000000000" pitchFamily="2" charset="77"/>
              <a:ea typeface="+mn-ea"/>
              <a:cs typeface="+mn-cs"/>
            </a:endParaRPr>
          </a:p>
          <a:p>
            <a:pPr lvl="0"/>
            <a:r>
              <a:rPr lang="en-US" sz="1200" b="0" i="0" kern="1200" dirty="0">
                <a:solidFill>
                  <a:schemeClr val="tx1"/>
                </a:solidFill>
                <a:effectLst/>
                <a:latin typeface="Museo Sans 900" panose="02000000000000000000" pitchFamily="2" charset="77"/>
                <a:ea typeface="+mn-ea"/>
                <a:cs typeface="+mn-cs"/>
              </a:rPr>
              <a:t>For each of these skill types, learners should: </a:t>
            </a:r>
            <a:endParaRPr lang="en-GB" sz="1200" b="0" i="0" kern="1200" dirty="0">
              <a:solidFill>
                <a:schemeClr val="tx1"/>
              </a:solidFill>
              <a:effectLst/>
              <a:latin typeface="Museo Sans 900" panose="02000000000000000000" pitchFamily="2" charset="77"/>
              <a:ea typeface="+mn-ea"/>
              <a:cs typeface="+mn-cs"/>
            </a:endParaRPr>
          </a:p>
          <a:p>
            <a:pPr lvl="0"/>
            <a:endParaRPr lang="en-US" sz="1200" b="0" i="0" kern="1200" dirty="0">
              <a:solidFill>
                <a:schemeClr val="tx1"/>
              </a:solidFill>
              <a:effectLst/>
              <a:latin typeface="Museo Sans 900" panose="02000000000000000000" pitchFamily="2" charset="77"/>
              <a:ea typeface="+mn-ea"/>
              <a:cs typeface="+mn-cs"/>
            </a:endParaRPr>
          </a:p>
          <a:p>
            <a:pPr marL="171450" lvl="0" indent="-171450">
              <a:buFont typeface="Arial" panose="020B0604020202020204" pitchFamily="34" charset="0"/>
              <a:buChar char="•"/>
            </a:pPr>
            <a:r>
              <a:rPr lang="en-US" sz="1200" b="0" i="0" kern="1200" dirty="0">
                <a:solidFill>
                  <a:schemeClr val="tx1"/>
                </a:solidFill>
                <a:effectLst/>
                <a:latin typeface="Museo Sans 900" panose="02000000000000000000" pitchFamily="2" charset="77"/>
                <a:ea typeface="+mn-ea"/>
                <a:cs typeface="+mn-cs"/>
              </a:rPr>
              <a:t>use a number between 1 and 5 to rate how good they think they are at this skill (where 1 is a very low ability in this skill and 5 is a very high ability)</a:t>
            </a:r>
            <a:endParaRPr lang="en-GB" sz="1200" b="0" i="0" kern="1200" dirty="0">
              <a:solidFill>
                <a:schemeClr val="tx1"/>
              </a:solidFill>
              <a:effectLst/>
              <a:latin typeface="Museo Sans 900" panose="02000000000000000000" pitchFamily="2" charset="77"/>
              <a:ea typeface="+mn-ea"/>
              <a:cs typeface="+mn-cs"/>
            </a:endParaRPr>
          </a:p>
          <a:p>
            <a:pPr marL="171450" lvl="0" indent="-171450">
              <a:buFont typeface="Arial" panose="020B0604020202020204" pitchFamily="34" charset="0"/>
              <a:buChar char="•"/>
            </a:pPr>
            <a:r>
              <a:rPr lang="en-US" sz="1200" b="0" i="0" kern="1200" dirty="0">
                <a:solidFill>
                  <a:schemeClr val="tx1"/>
                </a:solidFill>
                <a:effectLst/>
                <a:latin typeface="Museo Sans 900" panose="02000000000000000000" pitchFamily="2" charset="77"/>
                <a:ea typeface="+mn-ea"/>
                <a:cs typeface="+mn-cs"/>
              </a:rPr>
              <a:t>write one or more examples of when they have demonstrated this skill</a:t>
            </a:r>
            <a:endParaRPr lang="en-GB" sz="1200" b="0" i="0" kern="1200" dirty="0">
              <a:solidFill>
                <a:schemeClr val="tx1"/>
              </a:solidFill>
              <a:effectLst/>
              <a:latin typeface="Museo Sans 900" panose="02000000000000000000" pitchFamily="2" charset="77"/>
              <a:ea typeface="+mn-ea"/>
              <a:cs typeface="+mn-cs"/>
            </a:endParaRPr>
          </a:p>
          <a:p>
            <a:pPr marL="171450" lvl="0" indent="-171450">
              <a:buFont typeface="Arial" panose="020B0604020202020204" pitchFamily="34" charset="0"/>
              <a:buChar char="•"/>
            </a:pPr>
            <a:r>
              <a:rPr lang="en-US" sz="1200" b="0" i="0" kern="1200" dirty="0">
                <a:solidFill>
                  <a:schemeClr val="tx1"/>
                </a:solidFill>
                <a:effectLst/>
                <a:latin typeface="Museo Sans 900" panose="02000000000000000000" pitchFamily="2" charset="77"/>
                <a:ea typeface="+mn-ea"/>
                <a:cs typeface="+mn-cs"/>
              </a:rPr>
              <a:t>think of an action they could take to further develop this skill</a:t>
            </a:r>
            <a:endParaRPr lang="en-GB" sz="1200" b="0" i="0" kern="1200" dirty="0">
              <a:solidFill>
                <a:schemeClr val="tx1"/>
              </a:solidFill>
              <a:effectLst/>
              <a:latin typeface="Museo Sans 900" panose="02000000000000000000" pitchFamily="2" charset="77"/>
              <a:ea typeface="+mn-ea"/>
              <a:cs typeface="+mn-cs"/>
            </a:endParaRPr>
          </a:p>
          <a:p>
            <a:pPr lvl="0"/>
            <a:endParaRPr lang="en-US" sz="1200" b="0" i="0" kern="1200" dirty="0">
              <a:solidFill>
                <a:schemeClr val="tx1"/>
              </a:solidFill>
              <a:effectLst/>
              <a:latin typeface="Museo Sans 900" panose="02000000000000000000" pitchFamily="2" charset="77"/>
              <a:ea typeface="+mn-ea"/>
              <a:cs typeface="+mn-cs"/>
            </a:endParaRPr>
          </a:p>
          <a:p>
            <a:pPr lvl="0"/>
            <a:r>
              <a:rPr lang="en-US" sz="1200" b="0" i="0" kern="1200" dirty="0">
                <a:solidFill>
                  <a:schemeClr val="tx1"/>
                </a:solidFill>
                <a:effectLst/>
                <a:latin typeface="Museo Sans 900" panose="02000000000000000000" pitchFamily="2" charset="77"/>
                <a:ea typeface="+mn-ea"/>
                <a:cs typeface="+mn-cs"/>
              </a:rPr>
              <a:t>Discourage learners from rating themselves 0 or 5. They should have some level of each skill, even if it is very low, and there are always things we can do to improve a skill that we have.</a:t>
            </a:r>
            <a:endParaRPr lang="en-GB" sz="1200" b="0" i="0" kern="1200" dirty="0">
              <a:solidFill>
                <a:schemeClr val="tx1"/>
              </a:solidFill>
              <a:effectLst/>
              <a:latin typeface="Museo Sans 900" panose="02000000000000000000" pitchFamily="2" charset="77"/>
              <a:ea typeface="+mn-ea"/>
              <a:cs typeface="+mn-cs"/>
            </a:endParaRPr>
          </a:p>
          <a:p>
            <a:pPr lvl="0"/>
            <a:endParaRPr lang="en-US" sz="1200" b="0" i="0" kern="1200" dirty="0">
              <a:solidFill>
                <a:schemeClr val="tx1"/>
              </a:solidFill>
              <a:effectLst/>
              <a:latin typeface="Museo Sans 900" panose="02000000000000000000" pitchFamily="2" charset="77"/>
              <a:ea typeface="+mn-ea"/>
              <a:cs typeface="+mn-cs"/>
            </a:endParaRPr>
          </a:p>
          <a:p>
            <a:pPr lvl="0"/>
            <a:r>
              <a:rPr lang="en-US" sz="1200" b="0" i="0" kern="1200" dirty="0">
                <a:solidFill>
                  <a:schemeClr val="tx1"/>
                </a:solidFill>
                <a:effectLst/>
                <a:latin typeface="Museo Sans 900" panose="02000000000000000000" pitchFamily="2" charset="77"/>
                <a:ea typeface="+mn-ea"/>
                <a:cs typeface="+mn-cs"/>
              </a:rPr>
              <a:t>Finish by discussing when learners might need to demonstrate that they have different skills in this way, for example when they are applying to go to college or university, or trying to get an apprenticeship or job. Learners will think more about what and who can help them to develop skills in the final activity.</a:t>
            </a:r>
            <a:endParaRPr lang="en-GB" sz="1200" b="0" i="0" kern="1200" dirty="0">
              <a:solidFill>
                <a:schemeClr val="tx1"/>
              </a:solidFill>
              <a:effectLst/>
              <a:latin typeface="Museo Sans 900" panose="02000000000000000000" pitchFamily="2" charset="77"/>
              <a:ea typeface="+mn-ea"/>
              <a:cs typeface="+mn-cs"/>
            </a:endParaRPr>
          </a:p>
        </p:txBody>
      </p:sp>
      <p:sp>
        <p:nvSpPr>
          <p:cNvPr id="4" name="Slide Number Placeholder 3"/>
          <p:cNvSpPr>
            <a:spLocks noGrp="1"/>
          </p:cNvSpPr>
          <p:nvPr>
            <p:ph type="sldNum" sz="quarter" idx="10"/>
          </p:nvPr>
        </p:nvSpPr>
        <p:spPr/>
        <p:txBody>
          <a:bodyPr/>
          <a:lstStyle/>
          <a:p>
            <a:fld id="{83B237C5-EB2C-6243-B2A5-C02EBBD9358B}" type="slidenum">
              <a:rPr lang="en-US" smtClean="0"/>
              <a:pPr/>
              <a:t>8</a:t>
            </a:fld>
            <a:endParaRPr lang="en-US" dirty="0"/>
          </a:p>
        </p:txBody>
      </p:sp>
    </p:spTree>
    <p:extLst>
      <p:ext uri="{BB962C8B-B14F-4D97-AF65-F5344CB8AC3E}">
        <p14:creationId xmlns:p14="http://schemas.microsoft.com/office/powerpoint/2010/main" val="42715196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9</a:t>
            </a:fld>
            <a:endParaRPr lang="en-US" dirty="0"/>
          </a:p>
        </p:txBody>
      </p:sp>
    </p:spTree>
    <p:extLst>
      <p:ext uri="{BB962C8B-B14F-4D97-AF65-F5344CB8AC3E}">
        <p14:creationId xmlns:p14="http://schemas.microsoft.com/office/powerpoint/2010/main" val="1859672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773238"/>
            <a:ext cx="9144000" cy="1655762"/>
          </a:xfrm>
        </p:spPr>
        <p:txBody>
          <a:bodyPr anchor="b"/>
          <a:lstStyle>
            <a:lvl1pPr algn="l">
              <a:defRPr sz="6000" b="1" i="0"/>
            </a:lvl1pPr>
          </a:lstStyle>
          <a:p>
            <a:r>
              <a:rPr lang="en-GB" dirty="0"/>
              <a:t>Headline Part One</a:t>
            </a:r>
            <a:endParaRPr lang="en-US" dirty="0"/>
          </a:p>
        </p:txBody>
      </p:sp>
      <p:sp>
        <p:nvSpPr>
          <p:cNvPr id="3" name="Subtitle 2">
            <a:extLst>
              <a:ext uri="{FF2B5EF4-FFF2-40B4-BE49-F238E27FC236}">
                <a16:creationId xmlns:a16="http://schemas.microsoft.com/office/drawing/2014/main" id="{82B86961-32CF-5A4C-9379-ED3C35B9775E}"/>
              </a:ext>
            </a:extLst>
          </p:cNvPr>
          <p:cNvSpPr>
            <a:spLocks noGrp="1"/>
          </p:cNvSpPr>
          <p:nvPr>
            <p:ph type="subTitle" idx="1" hasCustomPrompt="1"/>
          </p:nvPr>
        </p:nvSpPr>
        <p:spPr>
          <a:xfrm>
            <a:off x="479425" y="3429000"/>
            <a:ext cx="9144000" cy="1655762"/>
          </a:xfrm>
          <a:prstGeom prst="rect">
            <a:avLst/>
          </a:prstGeom>
        </p:spPr>
        <p:txBody>
          <a:bodyPr anchor="t"/>
          <a:lstStyle>
            <a:lvl1pPr marL="0" indent="0" algn="l">
              <a:buNone/>
              <a:defRPr sz="6000" b="1" i="0">
                <a:solidFill>
                  <a:schemeClr val="bg2"/>
                </a:solidFill>
                <a:latin typeface="Museo Sans 900" panose="02000000000000000000"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Headline Part Two</a:t>
            </a:r>
            <a:endParaRPr lang="en-US" dirty="0"/>
          </a:p>
        </p:txBody>
      </p:sp>
    </p:spTree>
    <p:extLst>
      <p:ext uri="{BB962C8B-B14F-4D97-AF65-F5344CB8AC3E}">
        <p14:creationId xmlns:p14="http://schemas.microsoft.com/office/powerpoint/2010/main" val="2702170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reak slide Blu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6" name="Slide Number Placeholder 5">
            <a:extLst>
              <a:ext uri="{FF2B5EF4-FFF2-40B4-BE49-F238E27FC236}">
                <a16:creationId xmlns:a16="http://schemas.microsoft.com/office/drawing/2014/main" id="{EFBF19AA-E48E-C441-A1A2-0D7113AFF853}"/>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1972218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reak Slide Bright Blu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49DF9D0F-E1E9-B749-AA08-67CA5D077BFB}"/>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426504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reak Slide Gree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067208B4-F1CB-2D44-9B9A-5777B70457E7}"/>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4233059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reak Slide Bright Gree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A7C6FBAD-BF3D-0E45-B3C1-79382BD0F581}"/>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552894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reak Slide Dark Orange">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536F0F3A-51F1-8B44-986A-AB1F7C7D9D6C}"/>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13328694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reak Slide Orange">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38405B62-0976-6244-9C20-E7FA69CBCD8B}"/>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2955182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reak Slide Teal">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2227855B-9295-0942-8D27-B5B2A1BEE1A8}"/>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2108241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reak Slide Pink">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46189E02-59D5-9E42-9074-186520787365}"/>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390632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52CCE534-35DB-C544-BFCE-38E000976359}"/>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4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Disclaimer / Legal text TBC</a:t>
            </a:r>
          </a:p>
          <a:p>
            <a:pPr lvl="0"/>
            <a:r>
              <a:rPr lang="en-GB" dirty="0"/>
              <a:t>© </a:t>
            </a:r>
            <a:r>
              <a:rPr lang="en-GB" dirty="0" err="1"/>
              <a:t>Theirworld</a:t>
            </a:r>
            <a:r>
              <a:rPr lang="en-GB" dirty="0"/>
              <a:t> 2019</a:t>
            </a:r>
            <a:endParaRPr lang="en-US" dirty="0"/>
          </a:p>
        </p:txBody>
      </p:sp>
      <p:pic>
        <p:nvPicPr>
          <p:cNvPr id="5" name="Picture 4">
            <a:extLst>
              <a:ext uri="{FF2B5EF4-FFF2-40B4-BE49-F238E27FC236}">
                <a16:creationId xmlns:a16="http://schemas.microsoft.com/office/drawing/2014/main" id="{9F54598C-566E-7043-B2B3-B7C9D564F2E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783" y="5056968"/>
            <a:ext cx="2655384" cy="599804"/>
          </a:xfrm>
          <a:prstGeom prst="rect">
            <a:avLst/>
          </a:prstGeom>
        </p:spPr>
      </p:pic>
      <p:pic>
        <p:nvPicPr>
          <p:cNvPr id="7" name="Picture 6">
            <a:extLst>
              <a:ext uri="{FF2B5EF4-FFF2-40B4-BE49-F238E27FC236}">
                <a16:creationId xmlns:a16="http://schemas.microsoft.com/office/drawing/2014/main" id="{7A4F3FBE-D33A-0D41-917F-B2A4C55E7F2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9200" y="2362200"/>
            <a:ext cx="2133600" cy="2133600"/>
          </a:xfrm>
          <a:prstGeom prst="rect">
            <a:avLst/>
          </a:prstGeom>
        </p:spPr>
      </p:pic>
    </p:spTree>
    <p:extLst>
      <p:ext uri="{BB962C8B-B14F-4D97-AF65-F5344CB8AC3E}">
        <p14:creationId xmlns:p14="http://schemas.microsoft.com/office/powerpoint/2010/main" val="752945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994524"/>
            <a:ext cx="5153932" cy="1434476"/>
          </a:xfrm>
        </p:spPr>
        <p:txBody>
          <a:bodyPr anchor="b">
            <a:normAutofit/>
          </a:bodyPr>
          <a:lstStyle>
            <a:lvl1pPr algn="l">
              <a:defRPr sz="5000" b="1" i="0"/>
            </a:lvl1pPr>
          </a:lstStyle>
          <a:p>
            <a:r>
              <a:rPr lang="en-GB" dirty="0"/>
              <a:t>Headline Text</a:t>
            </a:r>
            <a:endParaRPr lang="en-US" dirty="0"/>
          </a:p>
        </p:txBody>
      </p:sp>
      <p:sp>
        <p:nvSpPr>
          <p:cNvPr id="5" name="Picture Placeholder 4">
            <a:extLst>
              <a:ext uri="{FF2B5EF4-FFF2-40B4-BE49-F238E27FC236}">
                <a16:creationId xmlns:a16="http://schemas.microsoft.com/office/drawing/2014/main" id="{0D970856-E993-9C44-8667-1136886ED9B5}"/>
              </a:ext>
            </a:extLst>
          </p:cNvPr>
          <p:cNvSpPr>
            <a:spLocks noGrp="1"/>
          </p:cNvSpPr>
          <p:nvPr>
            <p:ph type="pic" sz="quarter" idx="10" hasCustomPrompt="1"/>
          </p:nvPr>
        </p:nvSpPr>
        <p:spPr>
          <a:xfrm>
            <a:off x="7037386" y="0"/>
            <a:ext cx="5154614"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
        <p:nvSpPr>
          <p:cNvPr id="7" name="Text Placeholder 6">
            <a:extLst>
              <a:ext uri="{FF2B5EF4-FFF2-40B4-BE49-F238E27FC236}">
                <a16:creationId xmlns:a16="http://schemas.microsoft.com/office/drawing/2014/main" id="{2AD9CAE7-631F-994F-8217-4483398F131E}"/>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8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p>
          <a:p>
            <a:pPr lvl="0"/>
            <a:r>
              <a:rPr lang="en-GB" dirty="0"/>
              <a:t>Name &amp; Title</a:t>
            </a:r>
          </a:p>
          <a:p>
            <a:pPr lvl="0"/>
            <a:r>
              <a:rPr lang="en-GB" dirty="0"/>
              <a:t>Date etc.</a:t>
            </a:r>
            <a:endParaRPr lang="en-US" dirty="0"/>
          </a:p>
        </p:txBody>
      </p:sp>
      <p:sp>
        <p:nvSpPr>
          <p:cNvPr id="12" name="Text Placeholder 11">
            <a:extLst>
              <a:ext uri="{FF2B5EF4-FFF2-40B4-BE49-F238E27FC236}">
                <a16:creationId xmlns:a16="http://schemas.microsoft.com/office/drawing/2014/main" id="{1B82FD03-FDB8-344B-92B3-F47560F0712B}"/>
              </a:ext>
            </a:extLst>
          </p:cNvPr>
          <p:cNvSpPr>
            <a:spLocks noGrp="1"/>
          </p:cNvSpPr>
          <p:nvPr>
            <p:ph type="body" sz="quarter" idx="12" hasCustomPrompt="1"/>
          </p:nvPr>
        </p:nvSpPr>
        <p:spPr>
          <a:xfrm>
            <a:off x="479425" y="3445329"/>
            <a:ext cx="5154613" cy="1273629"/>
          </a:xfrm>
          <a:prstGeom prst="rect">
            <a:avLst/>
          </a:prstGeom>
        </p:spPr>
        <p:txBody>
          <a:bodyPr anchor="t"/>
          <a:lstStyle>
            <a:lvl1pPr marL="0" indent="0">
              <a:buNone/>
              <a:defRPr b="1" i="0">
                <a:solidFill>
                  <a:schemeClr val="bg2"/>
                </a:solidFill>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endParaRPr lang="en-US" dirty="0"/>
          </a:p>
        </p:txBody>
      </p:sp>
    </p:spTree>
    <p:extLst>
      <p:ext uri="{BB962C8B-B14F-4D97-AF65-F5344CB8AC3E}">
        <p14:creationId xmlns:p14="http://schemas.microsoft.com/office/powerpoint/2010/main" val="1442484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994524"/>
            <a:ext cx="5153932" cy="1434476"/>
          </a:xfrm>
        </p:spPr>
        <p:txBody>
          <a:bodyPr anchor="b">
            <a:normAutofit/>
          </a:bodyPr>
          <a:lstStyle>
            <a:lvl1pPr algn="l">
              <a:defRPr sz="5000" b="1" i="0"/>
            </a:lvl1pPr>
          </a:lstStyle>
          <a:p>
            <a:r>
              <a:rPr lang="en-GB" dirty="0"/>
              <a:t>Headline Text</a:t>
            </a:r>
            <a:endParaRPr lang="en-US" dirty="0"/>
          </a:p>
        </p:txBody>
      </p:sp>
      <p:sp>
        <p:nvSpPr>
          <p:cNvPr id="5" name="Picture Placeholder 4">
            <a:extLst>
              <a:ext uri="{FF2B5EF4-FFF2-40B4-BE49-F238E27FC236}">
                <a16:creationId xmlns:a16="http://schemas.microsoft.com/office/drawing/2014/main" id="{0D970856-E993-9C44-8667-1136886ED9B5}"/>
              </a:ext>
            </a:extLst>
          </p:cNvPr>
          <p:cNvSpPr>
            <a:spLocks noGrp="1"/>
          </p:cNvSpPr>
          <p:nvPr>
            <p:ph type="pic" sz="quarter" idx="10" hasCustomPrompt="1"/>
          </p:nvPr>
        </p:nvSpPr>
        <p:spPr>
          <a:xfrm>
            <a:off x="7037386" y="0"/>
            <a:ext cx="5154614" cy="6858000"/>
          </a:xfrm>
          <a:prstGeom prst="rect">
            <a:avLst/>
          </a:prstGeom>
          <a:solidFill>
            <a:schemeClr val="bg1"/>
          </a:solidFill>
        </p:spPr>
        <p:txBody>
          <a:bodyPr/>
          <a:lstStyle>
            <a:lvl1pPr>
              <a:defRPr b="1" i="0">
                <a:latin typeface="Museo Sans 900" panose="02000000000000000000" pitchFamily="2" charset="77"/>
              </a:defRPr>
            </a:lvl1pPr>
          </a:lstStyle>
          <a:p>
            <a:r>
              <a:rPr lang="en-US" dirty="0"/>
              <a:t>Illustration here</a:t>
            </a:r>
          </a:p>
        </p:txBody>
      </p:sp>
      <p:sp>
        <p:nvSpPr>
          <p:cNvPr id="7" name="Text Placeholder 6">
            <a:extLst>
              <a:ext uri="{FF2B5EF4-FFF2-40B4-BE49-F238E27FC236}">
                <a16:creationId xmlns:a16="http://schemas.microsoft.com/office/drawing/2014/main" id="{2AD9CAE7-631F-994F-8217-4483398F131E}"/>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8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p>
          <a:p>
            <a:pPr lvl="0"/>
            <a:r>
              <a:rPr lang="en-GB" dirty="0"/>
              <a:t>Name &amp; Title</a:t>
            </a:r>
          </a:p>
          <a:p>
            <a:pPr lvl="0"/>
            <a:r>
              <a:rPr lang="en-GB" dirty="0"/>
              <a:t>Date etc.</a:t>
            </a:r>
            <a:endParaRPr lang="en-US" dirty="0"/>
          </a:p>
        </p:txBody>
      </p:sp>
      <p:sp>
        <p:nvSpPr>
          <p:cNvPr id="12" name="Text Placeholder 11">
            <a:extLst>
              <a:ext uri="{FF2B5EF4-FFF2-40B4-BE49-F238E27FC236}">
                <a16:creationId xmlns:a16="http://schemas.microsoft.com/office/drawing/2014/main" id="{1B82FD03-FDB8-344B-92B3-F47560F0712B}"/>
              </a:ext>
            </a:extLst>
          </p:cNvPr>
          <p:cNvSpPr>
            <a:spLocks noGrp="1"/>
          </p:cNvSpPr>
          <p:nvPr>
            <p:ph type="body" sz="quarter" idx="12" hasCustomPrompt="1"/>
          </p:nvPr>
        </p:nvSpPr>
        <p:spPr>
          <a:xfrm>
            <a:off x="479425" y="3445329"/>
            <a:ext cx="5154613" cy="1273629"/>
          </a:xfrm>
          <a:prstGeom prst="rect">
            <a:avLst/>
          </a:prstGeom>
        </p:spPr>
        <p:txBody>
          <a:bodyPr anchor="t"/>
          <a:lstStyle>
            <a:lvl1pPr marL="0" indent="0">
              <a:buNone/>
              <a:defRPr b="1" i="0">
                <a:solidFill>
                  <a:schemeClr val="bg2"/>
                </a:solidFill>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endParaRPr lang="en-US" dirty="0"/>
          </a:p>
        </p:txBody>
      </p:sp>
      <p:pic>
        <p:nvPicPr>
          <p:cNvPr id="6" name="Picture 5">
            <a:extLst>
              <a:ext uri="{FF2B5EF4-FFF2-40B4-BE49-F238E27FC236}">
                <a16:creationId xmlns:a16="http://schemas.microsoft.com/office/drawing/2014/main" id="{52E155E0-A5EC-0247-B8D0-AB1E5651C3D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782" y="370115"/>
            <a:ext cx="3575359" cy="807611"/>
          </a:xfrm>
          <a:prstGeom prst="rect">
            <a:avLst/>
          </a:prstGeom>
        </p:spPr>
      </p:pic>
    </p:spTree>
    <p:extLst>
      <p:ext uri="{BB962C8B-B14F-4D97-AF65-F5344CB8AC3E}">
        <p14:creationId xmlns:p14="http://schemas.microsoft.com/office/powerpoint/2010/main" val="243615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Slide Bullets">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p:nvPr>
        </p:nvSpPr>
        <p:spPr>
          <a:xfrm>
            <a:off x="483198" y="365126"/>
            <a:ext cx="10515600" cy="1048038"/>
          </a:xfrm>
          <a:prstGeom prst="rect">
            <a:avLst/>
          </a:prstGeom>
        </p:spPr>
        <p:txBody>
          <a:bodyPr vert="horz" lIns="91440" tIns="45720" rIns="91440" bIns="45720" rtlCol="0" anchor="t">
            <a:normAutofit/>
          </a:bodyPr>
          <a:lstStyle>
            <a:lvl1pPr>
              <a:defRPr sz="4000" b="1" i="0"/>
            </a:lvl1pPr>
          </a:lstStyle>
          <a:p>
            <a:r>
              <a:rPr lang="en-GB" dirty="0"/>
              <a:t>Click to edit Master title style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p:nvPr>
        </p:nvSpPr>
        <p:spPr>
          <a:xfrm>
            <a:off x="482600" y="1603375"/>
            <a:ext cx="8613775" cy="4452938"/>
          </a:xfrm>
          <a:prstGeom prst="rect">
            <a:avLst/>
          </a:prstGeom>
        </p:spPr>
        <p:txBody>
          <a:bodyPr/>
          <a:lstStyle>
            <a:lvl1pPr>
              <a:defRPr b="1" i="0">
                <a:latin typeface="Museo Sans 900" panose="02000000000000000000" pitchFamily="2" charset="77"/>
              </a:defRPr>
            </a:lvl1pPr>
            <a:lvl2pPr>
              <a:defRPr b="1" i="0">
                <a:latin typeface="Museo Sans 900" panose="02000000000000000000" pitchFamily="2" charset="77"/>
              </a:defRPr>
            </a:lvl2pPr>
            <a:lvl3pPr>
              <a:defRPr b="1" i="0">
                <a:latin typeface="Museo Sans 900" panose="02000000000000000000" pitchFamily="2" charset="77"/>
              </a:defRPr>
            </a:lvl3pPr>
            <a:lvl4pPr>
              <a:defRPr b="1" i="0">
                <a:latin typeface="Museo Sans 900" panose="02000000000000000000" pitchFamily="2" charset="77"/>
              </a:defRPr>
            </a:lvl4pPr>
            <a:lvl5pPr>
              <a:defRPr b="1" i="0">
                <a:latin typeface="Museo Sans 900" panose="02000000000000000000" pitchFamily="2"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929529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p:nvPr>
        </p:nvSpPr>
        <p:spPr>
          <a:xfrm>
            <a:off x="483198" y="365125"/>
            <a:ext cx="5395088" cy="1052477"/>
          </a:xfrm>
          <a:prstGeom prst="rect">
            <a:avLst/>
          </a:prstGeom>
        </p:spPr>
        <p:txBody>
          <a:bodyPr vert="horz" lIns="91440" tIns="45720" rIns="91440" bIns="45720" rtlCol="0" anchor="t">
            <a:normAutofit/>
          </a:bodyPr>
          <a:lstStyle>
            <a:lvl1pPr>
              <a:defRPr sz="4000" b="1" i="0"/>
            </a:lvl1pPr>
          </a:lstStyle>
          <a:p>
            <a:r>
              <a:rPr lang="en-GB" dirty="0"/>
              <a:t>Click to edit Master title style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p:nvPr>
        </p:nvSpPr>
        <p:spPr>
          <a:xfrm>
            <a:off x="482600" y="1712685"/>
            <a:ext cx="6179457" cy="4343627"/>
          </a:xfrm>
          <a:prstGeom prst="rect">
            <a:avLst/>
          </a:prstGeom>
        </p:spPr>
        <p:txBody>
          <a:bodyPr/>
          <a:lstStyle>
            <a:lvl1pPr>
              <a:buClr>
                <a:schemeClr val="tx2"/>
              </a:buClr>
              <a:defRPr sz="2600" b="1" i="0">
                <a:latin typeface="Museo Sans 900" panose="02000000000000000000" pitchFamily="2" charset="77"/>
              </a:defRPr>
            </a:lvl1pPr>
          </a:lstStyle>
          <a:p>
            <a:pPr lvl="0"/>
            <a:r>
              <a:rPr lang="en-GB" dirty="0"/>
              <a:t>Click to edit Master text</a:t>
            </a:r>
            <a:endParaRPr lang="en-US" dirty="0"/>
          </a:p>
        </p:txBody>
      </p:sp>
      <p:sp>
        <p:nvSpPr>
          <p:cNvPr id="6" name="Picture Placeholder 4">
            <a:extLst>
              <a:ext uri="{FF2B5EF4-FFF2-40B4-BE49-F238E27FC236}">
                <a16:creationId xmlns:a16="http://schemas.microsoft.com/office/drawing/2014/main" id="{76B9BC12-BBB5-3B41-AAFC-8C06F0A043FF}"/>
              </a:ext>
            </a:extLst>
          </p:cNvPr>
          <p:cNvSpPr>
            <a:spLocks noGrp="1"/>
          </p:cNvSpPr>
          <p:nvPr>
            <p:ph type="pic" sz="quarter" idx="11" hasCustomPrompt="1"/>
          </p:nvPr>
        </p:nvSpPr>
        <p:spPr>
          <a:xfrm>
            <a:off x="7037386" y="0"/>
            <a:ext cx="5154614"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Tree>
    <p:extLst>
      <p:ext uri="{BB962C8B-B14F-4D97-AF65-F5344CB8AC3E}">
        <p14:creationId xmlns:p14="http://schemas.microsoft.com/office/powerpoint/2010/main" val="296040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pact Story Slide">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hasCustomPrompt="1"/>
          </p:nvPr>
        </p:nvSpPr>
        <p:spPr>
          <a:xfrm>
            <a:off x="483198" y="365125"/>
            <a:ext cx="5395088" cy="1052477"/>
          </a:xfrm>
          <a:prstGeom prst="rect">
            <a:avLst/>
          </a:prstGeom>
        </p:spPr>
        <p:txBody>
          <a:bodyPr vert="horz" lIns="91440" tIns="45720" rIns="91440" bIns="45720" rtlCol="0" anchor="t">
            <a:normAutofit/>
          </a:bodyPr>
          <a:lstStyle>
            <a:lvl1pPr>
              <a:defRPr sz="4000" b="1" i="0"/>
            </a:lvl1pPr>
          </a:lstStyle>
          <a:p>
            <a:r>
              <a:rPr lang="en-GB" dirty="0"/>
              <a:t>Impact story title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hasCustomPrompt="1"/>
          </p:nvPr>
        </p:nvSpPr>
        <p:spPr>
          <a:xfrm>
            <a:off x="482600" y="1712685"/>
            <a:ext cx="5154615" cy="4343627"/>
          </a:xfrm>
          <a:prstGeom prst="rect">
            <a:avLst/>
          </a:prstGeom>
        </p:spPr>
        <p:txBody>
          <a:bodyPr/>
          <a:lstStyle>
            <a:lvl1pPr marL="0" indent="0">
              <a:buNone/>
              <a:defRPr sz="1800" b="1" i="0">
                <a:latin typeface="Museo Sans 900" panose="02000000000000000000" pitchFamily="2" charset="77"/>
              </a:defRPr>
            </a:lvl1pPr>
          </a:lstStyle>
          <a:p>
            <a:pPr lvl="0"/>
            <a:r>
              <a:rPr lang="en-GB" dirty="0"/>
              <a:t>Story text</a:t>
            </a:r>
            <a:endParaRPr lang="en-US" dirty="0"/>
          </a:p>
        </p:txBody>
      </p:sp>
      <p:sp>
        <p:nvSpPr>
          <p:cNvPr id="6" name="Picture Placeholder 4">
            <a:extLst>
              <a:ext uri="{FF2B5EF4-FFF2-40B4-BE49-F238E27FC236}">
                <a16:creationId xmlns:a16="http://schemas.microsoft.com/office/drawing/2014/main" id="{76B9BC12-BBB5-3B41-AAFC-8C06F0A043FF}"/>
              </a:ext>
            </a:extLst>
          </p:cNvPr>
          <p:cNvSpPr>
            <a:spLocks noGrp="1"/>
          </p:cNvSpPr>
          <p:nvPr>
            <p:ph type="pic" sz="quarter" idx="11" hasCustomPrompt="1"/>
          </p:nvPr>
        </p:nvSpPr>
        <p:spPr>
          <a:xfrm>
            <a:off x="6096000" y="0"/>
            <a:ext cx="6096000"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Tree>
    <p:extLst>
      <p:ext uri="{BB962C8B-B14F-4D97-AF65-F5344CB8AC3E}">
        <p14:creationId xmlns:p14="http://schemas.microsoft.com/office/powerpoint/2010/main" val="380454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lide Photo">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F8EF2F-C97A-FA49-9FEA-CD7D911CDEB3}"/>
              </a:ext>
            </a:extLst>
          </p:cNvPr>
          <p:cNvSpPr>
            <a:spLocks noGrp="1"/>
          </p:cNvSpPr>
          <p:nvPr>
            <p:ph type="pic" sz="quarter" idx="10" hasCustomPrompt="1"/>
          </p:nvPr>
        </p:nvSpPr>
        <p:spPr>
          <a:xfrm>
            <a:off x="0" y="0"/>
            <a:ext cx="12192000"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Tree>
    <p:extLst>
      <p:ext uri="{BB962C8B-B14F-4D97-AF65-F5344CB8AC3E}">
        <p14:creationId xmlns:p14="http://schemas.microsoft.com/office/powerpoint/2010/main" val="406383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Photo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F8EF2F-C97A-FA49-9FEA-CD7D911CDEB3}"/>
              </a:ext>
            </a:extLst>
          </p:cNvPr>
          <p:cNvSpPr>
            <a:spLocks noGrp="1"/>
          </p:cNvSpPr>
          <p:nvPr>
            <p:ph type="pic" sz="quarter" idx="10" hasCustomPrompt="1"/>
          </p:nvPr>
        </p:nvSpPr>
        <p:spPr>
          <a:xfrm>
            <a:off x="0" y="0"/>
            <a:ext cx="6038490"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
        <p:nvSpPr>
          <p:cNvPr id="3" name="Picture Placeholder 3">
            <a:extLst>
              <a:ext uri="{FF2B5EF4-FFF2-40B4-BE49-F238E27FC236}">
                <a16:creationId xmlns:a16="http://schemas.microsoft.com/office/drawing/2014/main" id="{FE54F9B4-FD31-6142-A3B7-469D95CD0584}"/>
              </a:ext>
            </a:extLst>
          </p:cNvPr>
          <p:cNvSpPr>
            <a:spLocks noGrp="1"/>
          </p:cNvSpPr>
          <p:nvPr>
            <p:ph type="pic" sz="quarter" idx="11" hasCustomPrompt="1"/>
          </p:nvPr>
        </p:nvSpPr>
        <p:spPr>
          <a:xfrm>
            <a:off x="6153509" y="0"/>
            <a:ext cx="6038491"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Tree>
    <p:extLst>
      <p:ext uri="{BB962C8B-B14F-4D97-AF65-F5344CB8AC3E}">
        <p14:creationId xmlns:p14="http://schemas.microsoft.com/office/powerpoint/2010/main" val="3945646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pact Tex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4" y="1561454"/>
            <a:ext cx="6913267" cy="3735091"/>
          </a:xfrm>
        </p:spPr>
        <p:txBody>
          <a:bodyPr anchor="ctr">
            <a:normAutofit/>
          </a:bodyPr>
          <a:lstStyle>
            <a:lvl1pPr algn="l">
              <a:defRPr sz="5000" b="1" i="0">
                <a:solidFill>
                  <a:schemeClr val="accent3"/>
                </a:solidFill>
              </a:defRPr>
            </a:lvl1pPr>
          </a:lstStyle>
          <a:p>
            <a:r>
              <a:rPr lang="en-GB" dirty="0"/>
              <a:t>Headline Text</a:t>
            </a:r>
            <a:endParaRPr lang="en-US" dirty="0"/>
          </a:p>
        </p:txBody>
      </p:sp>
      <p:sp>
        <p:nvSpPr>
          <p:cNvPr id="10" name="Slide Number Placeholder 5">
            <a:extLst>
              <a:ext uri="{FF2B5EF4-FFF2-40B4-BE49-F238E27FC236}">
                <a16:creationId xmlns:a16="http://schemas.microsoft.com/office/drawing/2014/main" id="{6F013095-3B7A-E643-9A75-0B9F5B01ED02}"/>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11" name="Picture 10">
            <a:extLst>
              <a:ext uri="{FF2B5EF4-FFF2-40B4-BE49-F238E27FC236}">
                <a16:creationId xmlns:a16="http://schemas.microsoft.com/office/drawing/2014/main" id="{6287BC4F-5371-2E48-A216-26932FBF954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Tree>
    <p:extLst>
      <p:ext uri="{BB962C8B-B14F-4D97-AF65-F5344CB8AC3E}">
        <p14:creationId xmlns:p14="http://schemas.microsoft.com/office/powerpoint/2010/main" val="2766917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341A9-6B63-3E4B-AE5E-487F4585265B}"/>
              </a:ext>
            </a:extLst>
          </p:cNvPr>
          <p:cNvSpPr>
            <a:spLocks noGrp="1"/>
          </p:cNvSpPr>
          <p:nvPr>
            <p:ph type="title"/>
          </p:nvPr>
        </p:nvSpPr>
        <p:spPr>
          <a:xfrm>
            <a:off x="483198" y="2226582"/>
            <a:ext cx="8007659" cy="1202418"/>
          </a:xfrm>
          <a:prstGeom prst="rect">
            <a:avLst/>
          </a:prstGeom>
        </p:spPr>
        <p:txBody>
          <a:bodyPr vert="horz" lIns="91440" tIns="45720" rIns="91440" bIns="45720" rtlCol="0" anchor="b">
            <a:normAutofit/>
          </a:bodyPr>
          <a:lstStyle/>
          <a:p>
            <a:r>
              <a:rPr lang="en-GB" dirty="0"/>
              <a:t>Headline Part One</a:t>
            </a:r>
            <a:endParaRPr lang="en-US" dirty="0"/>
          </a:p>
        </p:txBody>
      </p:sp>
    </p:spTree>
    <p:extLst>
      <p:ext uri="{BB962C8B-B14F-4D97-AF65-F5344CB8AC3E}">
        <p14:creationId xmlns:p14="http://schemas.microsoft.com/office/powerpoint/2010/main" val="95325283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6" r:id="rId4"/>
    <p:sldLayoutId id="2147483671" r:id="rId5"/>
    <p:sldLayoutId id="2147483672" r:id="rId6"/>
    <p:sldLayoutId id="2147483669" r:id="rId7"/>
    <p:sldLayoutId id="2147483670" r:id="rId8"/>
    <p:sldLayoutId id="214748366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Lst>
  <p:hf hdr="0" ftr="0" dt="0"/>
  <p:txStyles>
    <p:titleStyle>
      <a:lvl1pPr algn="l" defTabSz="914400" rtl="0" eaLnBrk="1" latinLnBrk="0" hangingPunct="1">
        <a:lnSpc>
          <a:spcPct val="90000"/>
        </a:lnSpc>
        <a:spcBef>
          <a:spcPct val="0"/>
        </a:spcBef>
        <a:buNone/>
        <a:defRPr sz="5400" b="1" i="0" kern="1200">
          <a:solidFill>
            <a:schemeClr val="tx2"/>
          </a:solidFill>
          <a:latin typeface="Museo Sans 900" panose="02000000000000000000" pitchFamily="2"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4110">
          <p15:clr>
            <a:srgbClr val="F26B43"/>
          </p15:clr>
        </p15:guide>
        <p15:guide id="4" pos="302" userDrawn="1">
          <p15:clr>
            <a:srgbClr val="F26B43"/>
          </p15:clr>
        </p15:guide>
        <p15:guide id="5" pos="737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9.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Theirworld's skills and employment logo, an orange illustration of a briefcase inside a circle.">
            <a:extLst>
              <a:ext uri="{FF2B5EF4-FFF2-40B4-BE49-F238E27FC236}">
                <a16:creationId xmlns:a16="http://schemas.microsoft.com/office/drawing/2014/main" id="{A620144E-2161-4226-8506-C604081A310D}"/>
              </a:ext>
            </a:extLst>
          </p:cNvPr>
          <p:cNvPicPr>
            <a:picLocks noChangeAspect="1"/>
          </p:cNvPicPr>
          <p:nvPr/>
        </p:nvPicPr>
        <p:blipFill>
          <a:blip r:embed="rId3"/>
          <a:srcRect r="4176" b="3574"/>
          <a:stretch/>
        </p:blipFill>
        <p:spPr>
          <a:xfrm>
            <a:off x="6895381" y="1020792"/>
            <a:ext cx="4626288" cy="4641485"/>
          </a:xfrm>
          <a:prstGeom prst="rect">
            <a:avLst/>
          </a:prstGeom>
        </p:spPr>
      </p:pic>
      <p:sp>
        <p:nvSpPr>
          <p:cNvPr id="2" name="Title 1">
            <a:extLst>
              <a:ext uri="{FF2B5EF4-FFF2-40B4-BE49-F238E27FC236}">
                <a16:creationId xmlns:a16="http://schemas.microsoft.com/office/drawing/2014/main" id="{DC460FEA-0B5B-7544-B1CB-987692CF9431}"/>
              </a:ext>
            </a:extLst>
          </p:cNvPr>
          <p:cNvSpPr>
            <a:spLocks noGrp="1"/>
          </p:cNvSpPr>
          <p:nvPr>
            <p:ph type="ctrTitle"/>
          </p:nvPr>
        </p:nvSpPr>
        <p:spPr>
          <a:xfrm>
            <a:off x="416361" y="2301580"/>
            <a:ext cx="6977665" cy="1655762"/>
          </a:xfrm>
        </p:spPr>
        <p:txBody>
          <a:bodyPr>
            <a:noAutofit/>
          </a:bodyPr>
          <a:lstStyle/>
          <a:p>
            <a:r>
              <a:rPr lang="en-US" spc="-200" dirty="0">
                <a:solidFill>
                  <a:schemeClr val="accent4"/>
                </a:solidFill>
              </a:rPr>
              <a:t>Education unlocks </a:t>
            </a:r>
            <a:br>
              <a:rPr lang="en-US" spc="-200" dirty="0">
                <a:solidFill>
                  <a:schemeClr val="accent2"/>
                </a:solidFill>
              </a:rPr>
            </a:br>
            <a:r>
              <a:rPr lang="en-US" spc="-200" dirty="0">
                <a:solidFill>
                  <a:schemeClr val="accent3"/>
                </a:solidFill>
              </a:rPr>
              <a:t>skills and employment</a:t>
            </a:r>
          </a:p>
        </p:txBody>
      </p:sp>
      <p:sp>
        <p:nvSpPr>
          <p:cNvPr id="4" name="Text Placeholder 3">
            <a:extLst>
              <a:ext uri="{FF2B5EF4-FFF2-40B4-BE49-F238E27FC236}">
                <a16:creationId xmlns:a16="http://schemas.microsoft.com/office/drawing/2014/main" id="{A3CE33D2-AE76-4044-A024-16EEEB6BF37A}"/>
              </a:ext>
            </a:extLst>
          </p:cNvPr>
          <p:cNvSpPr>
            <a:spLocks noGrp="1"/>
          </p:cNvSpPr>
          <p:nvPr>
            <p:ph type="body" sz="quarter" idx="4294967295"/>
          </p:nvPr>
        </p:nvSpPr>
        <p:spPr>
          <a:xfrm>
            <a:off x="479425" y="5250998"/>
            <a:ext cx="6119495" cy="1273628"/>
          </a:xfrm>
          <a:prstGeom prst="rect">
            <a:avLst/>
          </a:prstGeom>
        </p:spPr>
        <p:txBody>
          <a:bodyPr/>
          <a:lstStyle/>
          <a:p>
            <a:r>
              <a:rPr lang="en-US" sz="2800" dirty="0"/>
              <a:t>Lesson Slideshow for Educators</a:t>
            </a:r>
          </a:p>
          <a:p>
            <a:r>
              <a:rPr lang="en-US" dirty="0"/>
              <a:t>For ages 11-16</a:t>
            </a:r>
            <a:endParaRPr lang="en-US" sz="2800" dirty="0"/>
          </a:p>
          <a:p>
            <a:endParaRPr lang="en-US" sz="2000" b="0" dirty="0">
              <a:latin typeface="Museo Sans 300" panose="02000000000000000000" pitchFamily="2" charset="77"/>
            </a:endParaRPr>
          </a:p>
        </p:txBody>
      </p:sp>
    </p:spTree>
    <p:extLst>
      <p:ext uri="{BB962C8B-B14F-4D97-AF65-F5344CB8AC3E}">
        <p14:creationId xmlns:p14="http://schemas.microsoft.com/office/powerpoint/2010/main" val="2070472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10</a:t>
            </a:fld>
            <a:endParaRPr lang="en-US" dirty="0"/>
          </a:p>
        </p:txBody>
      </p:sp>
      <p:pic>
        <p:nvPicPr>
          <p:cNvPr id="5" name="Picture 4" descr="Orange speech bubble that reads, 'How old will you be in 2030?'.">
            <a:extLst>
              <a:ext uri="{FF2B5EF4-FFF2-40B4-BE49-F238E27FC236}">
                <a16:creationId xmlns:a16="http://schemas.microsoft.com/office/drawing/2014/main" id="{48D2B40A-66BF-A8FB-EC8D-0958F88599F1}"/>
              </a:ext>
            </a:extLst>
          </p:cNvPr>
          <p:cNvPicPr>
            <a:picLocks noChangeAspect="1"/>
          </p:cNvPicPr>
          <p:nvPr/>
        </p:nvPicPr>
        <p:blipFill>
          <a:blip r:embed="rId3"/>
          <a:stretch>
            <a:fillRect/>
          </a:stretch>
        </p:blipFill>
        <p:spPr>
          <a:xfrm>
            <a:off x="360532" y="755940"/>
            <a:ext cx="5096443" cy="2434301"/>
          </a:xfrm>
          <a:prstGeom prst="roundRect">
            <a:avLst/>
          </a:prstGeom>
        </p:spPr>
      </p:pic>
      <p:pic>
        <p:nvPicPr>
          <p:cNvPr id="11" name="Picture 10" descr="Blue speech bubble that reads, 'What might you be doing in 2030?'.">
            <a:extLst>
              <a:ext uri="{FF2B5EF4-FFF2-40B4-BE49-F238E27FC236}">
                <a16:creationId xmlns:a16="http://schemas.microsoft.com/office/drawing/2014/main" id="{95C2B95C-1944-3296-A40B-E38D98568DC5}"/>
              </a:ext>
            </a:extLst>
          </p:cNvPr>
          <p:cNvPicPr>
            <a:picLocks noChangeAspect="1"/>
          </p:cNvPicPr>
          <p:nvPr/>
        </p:nvPicPr>
        <p:blipFill>
          <a:blip r:embed="rId4"/>
          <a:stretch>
            <a:fillRect/>
          </a:stretch>
        </p:blipFill>
        <p:spPr>
          <a:xfrm>
            <a:off x="6007871" y="3429000"/>
            <a:ext cx="5221406" cy="2487977"/>
          </a:xfrm>
          <a:prstGeom prst="roundRect">
            <a:avLst/>
          </a:prstGeom>
        </p:spPr>
      </p:pic>
      <p:sp>
        <p:nvSpPr>
          <p:cNvPr id="12" name="Title 11">
            <a:extLst>
              <a:ext uri="{FF2B5EF4-FFF2-40B4-BE49-F238E27FC236}">
                <a16:creationId xmlns:a16="http://schemas.microsoft.com/office/drawing/2014/main" id="{E83D9CF7-CCE9-3610-99CA-BC1ABF95EECD}"/>
              </a:ext>
            </a:extLst>
          </p:cNvPr>
          <p:cNvSpPr>
            <a:spLocks noGrp="1"/>
          </p:cNvSpPr>
          <p:nvPr>
            <p:ph type="title"/>
          </p:nvPr>
        </p:nvSpPr>
        <p:spPr>
          <a:xfrm>
            <a:off x="483198" y="-1048038"/>
            <a:ext cx="10515600" cy="1048038"/>
          </a:xfrm>
        </p:spPr>
        <p:txBody>
          <a:bodyPr vert="horz" lIns="91440" tIns="45720" rIns="91440" bIns="45720" rtlCol="0" anchor="b">
            <a:normAutofit/>
          </a:bodyPr>
          <a:lstStyle/>
          <a:p>
            <a:r>
              <a:rPr lang="en-GB" dirty="0"/>
              <a:t>In 2030…</a:t>
            </a:r>
          </a:p>
        </p:txBody>
      </p:sp>
    </p:spTree>
    <p:extLst>
      <p:ext uri="{BB962C8B-B14F-4D97-AF65-F5344CB8AC3E}">
        <p14:creationId xmlns:p14="http://schemas.microsoft.com/office/powerpoint/2010/main" val="1586471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11</a:t>
            </a:fld>
            <a:endParaRPr lang="en-US" dirty="0"/>
          </a:p>
        </p:txBody>
      </p:sp>
      <p:sp>
        <p:nvSpPr>
          <p:cNvPr id="12" name="Title 11"/>
          <p:cNvSpPr>
            <a:spLocks noGrp="1"/>
          </p:cNvSpPr>
          <p:nvPr>
            <p:ph type="title" idx="4294967295"/>
          </p:nvPr>
        </p:nvSpPr>
        <p:spPr>
          <a:xfrm>
            <a:off x="798095" y="280881"/>
            <a:ext cx="10670005" cy="313932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1800"/>
              </a:spcAft>
              <a:buClr>
                <a:schemeClr val="bg1"/>
              </a:buClr>
              <a:buSzTx/>
              <a:buFontTx/>
              <a:buNone/>
              <a:tabLst/>
              <a:defRPr/>
            </a:pPr>
            <a:r>
              <a:rPr kumimoji="0" lang="en-US" sz="3600" b="1" i="0" u="none" strike="noStrike" kern="1200" cap="none" spc="0" normalizeH="0" baseline="0" noProof="0" dirty="0">
                <a:ln>
                  <a:noFill/>
                </a:ln>
                <a:solidFill>
                  <a:schemeClr val="accent3"/>
                </a:solidFill>
                <a:effectLst/>
                <a:uLnTx/>
                <a:uFillTx/>
                <a:latin typeface="Museo Sans 900"/>
                <a:ea typeface="+mn-ea"/>
                <a:cs typeface="+mn-cs"/>
              </a:rPr>
              <a:t>Many jobs are changing because of automation – using technology to do things that people used to do before.</a:t>
            </a:r>
          </a:p>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endParaRPr kumimoji="0" lang="en-US" sz="4800" b="1" i="0" u="none" strike="noStrike" kern="1200" cap="none" spc="0" normalizeH="0" baseline="0" noProof="0" dirty="0">
              <a:ln>
                <a:noFill/>
              </a:ln>
              <a:solidFill>
                <a:schemeClr val="bg1"/>
              </a:solidFill>
              <a:effectLst/>
              <a:uLnTx/>
              <a:uFillTx/>
              <a:latin typeface="Museo Sans 900"/>
              <a:ea typeface="+mn-ea"/>
              <a:cs typeface="+mn-cs"/>
            </a:endParaRPr>
          </a:p>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endParaRPr kumimoji="0" lang="en-US" sz="4800" b="1" i="0" u="none" strike="noStrike" kern="1200" cap="none" spc="0" normalizeH="0" baseline="0" noProof="0" dirty="0">
              <a:ln>
                <a:noFill/>
              </a:ln>
              <a:solidFill>
                <a:schemeClr val="bg1"/>
              </a:solidFill>
              <a:effectLst/>
              <a:uLnTx/>
              <a:uFillTx/>
              <a:latin typeface="Museo Sans 900"/>
              <a:ea typeface="+mn-ea"/>
              <a:cs typeface="+mn-cs"/>
            </a:endParaRPr>
          </a:p>
        </p:txBody>
      </p:sp>
      <p:pic>
        <p:nvPicPr>
          <p:cNvPr id="3" name="Picture 4" descr="Graphic illustration of a robot.">
            <a:extLst>
              <a:ext uri="{FF2B5EF4-FFF2-40B4-BE49-F238E27FC236}">
                <a16:creationId xmlns:a16="http://schemas.microsoft.com/office/drawing/2014/main" id="{FA3CFEFF-B327-4CF0-B7D1-3E00FF4E8B22}"/>
              </a:ext>
            </a:extLst>
          </p:cNvPr>
          <p:cNvPicPr>
            <a:picLocks noChangeAspect="1"/>
          </p:cNvPicPr>
          <p:nvPr/>
        </p:nvPicPr>
        <p:blipFill>
          <a:blip r:embed="rId3"/>
          <a:stretch>
            <a:fillRect/>
          </a:stretch>
        </p:blipFill>
        <p:spPr>
          <a:xfrm>
            <a:off x="4543245" y="2416230"/>
            <a:ext cx="3117011" cy="3678936"/>
          </a:xfrm>
          <a:prstGeom prst="rect">
            <a:avLst/>
          </a:prstGeom>
        </p:spPr>
      </p:pic>
    </p:spTree>
    <p:extLst>
      <p:ext uri="{BB962C8B-B14F-4D97-AF65-F5344CB8AC3E}">
        <p14:creationId xmlns:p14="http://schemas.microsoft.com/office/powerpoint/2010/main" val="1622666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12</a:t>
            </a:fld>
            <a:endParaRPr lang="en-US" dirty="0"/>
          </a:p>
        </p:txBody>
      </p:sp>
      <p:sp>
        <p:nvSpPr>
          <p:cNvPr id="9" name="Title 8"/>
          <p:cNvSpPr>
            <a:spLocks noGrp="1"/>
          </p:cNvSpPr>
          <p:nvPr>
            <p:ph type="title" idx="4294967295"/>
          </p:nvPr>
        </p:nvSpPr>
        <p:spPr>
          <a:xfrm>
            <a:off x="2802032" y="280881"/>
            <a:ext cx="6587937"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800" b="1" i="0" u="none" strike="noStrike" kern="1200" cap="none" spc="0" normalizeH="0" baseline="0" noProof="0" dirty="0">
                <a:ln>
                  <a:noFill/>
                </a:ln>
                <a:solidFill>
                  <a:schemeClr val="bg1"/>
                </a:solidFill>
                <a:effectLst/>
                <a:uLnTx/>
                <a:uFillTx/>
                <a:latin typeface="Museo Sans 900"/>
                <a:ea typeface="+mn-ea"/>
                <a:cs typeface="+mn-cs"/>
              </a:rPr>
              <a:t>Types of digital skills</a:t>
            </a:r>
          </a:p>
        </p:txBody>
      </p:sp>
      <p:pic>
        <p:nvPicPr>
          <p:cNvPr id="5" name="Picture 4" descr="Orange speech bubble that reads, 'analysing data'.">
            <a:extLst>
              <a:ext uri="{FF2B5EF4-FFF2-40B4-BE49-F238E27FC236}">
                <a16:creationId xmlns:a16="http://schemas.microsoft.com/office/drawing/2014/main" id="{01DFDC5E-2D72-1B5D-A3D2-4662A9290724}"/>
              </a:ext>
            </a:extLst>
          </p:cNvPr>
          <p:cNvPicPr>
            <a:picLocks noChangeAspect="1"/>
          </p:cNvPicPr>
          <p:nvPr/>
        </p:nvPicPr>
        <p:blipFill>
          <a:blip r:embed="rId3"/>
          <a:stretch>
            <a:fillRect/>
          </a:stretch>
        </p:blipFill>
        <p:spPr>
          <a:xfrm>
            <a:off x="8649980" y="4457758"/>
            <a:ext cx="3068101" cy="1508050"/>
          </a:xfrm>
          <a:prstGeom prst="roundRect">
            <a:avLst/>
          </a:prstGeom>
        </p:spPr>
      </p:pic>
      <p:pic>
        <p:nvPicPr>
          <p:cNvPr id="7" name="Picture 6" descr="Orange speech bubble that reads, 'communication'.">
            <a:extLst>
              <a:ext uri="{FF2B5EF4-FFF2-40B4-BE49-F238E27FC236}">
                <a16:creationId xmlns:a16="http://schemas.microsoft.com/office/drawing/2014/main" id="{23C32EFE-2F00-8246-5F62-5E881525C776}"/>
              </a:ext>
            </a:extLst>
          </p:cNvPr>
          <p:cNvPicPr>
            <a:picLocks noChangeAspect="1"/>
          </p:cNvPicPr>
          <p:nvPr/>
        </p:nvPicPr>
        <p:blipFill>
          <a:blip r:embed="rId4"/>
          <a:stretch>
            <a:fillRect/>
          </a:stretch>
        </p:blipFill>
        <p:spPr>
          <a:xfrm>
            <a:off x="4232678" y="4757128"/>
            <a:ext cx="3803658" cy="1100135"/>
          </a:xfrm>
          <a:prstGeom prst="roundRect">
            <a:avLst/>
          </a:prstGeom>
        </p:spPr>
      </p:pic>
      <p:pic>
        <p:nvPicPr>
          <p:cNvPr id="10" name="Picture 9" descr="Orange speech bubble that reads, 'spotting &quot;fake&quot; news'.">
            <a:extLst>
              <a:ext uri="{FF2B5EF4-FFF2-40B4-BE49-F238E27FC236}">
                <a16:creationId xmlns:a16="http://schemas.microsoft.com/office/drawing/2014/main" id="{8EAFE29F-E12C-A04B-CBED-204FFF873D1D}"/>
              </a:ext>
            </a:extLst>
          </p:cNvPr>
          <p:cNvPicPr>
            <a:picLocks noChangeAspect="1"/>
          </p:cNvPicPr>
          <p:nvPr/>
        </p:nvPicPr>
        <p:blipFill>
          <a:blip r:embed="rId5"/>
          <a:stretch>
            <a:fillRect/>
          </a:stretch>
        </p:blipFill>
        <p:spPr>
          <a:xfrm>
            <a:off x="818926" y="4559281"/>
            <a:ext cx="2911732" cy="1495831"/>
          </a:xfrm>
          <a:prstGeom prst="roundRect">
            <a:avLst/>
          </a:prstGeom>
        </p:spPr>
      </p:pic>
      <p:pic>
        <p:nvPicPr>
          <p:cNvPr id="12" name="Picture 11" descr="Orange speech bubble that reads, 'being safe online'.">
            <a:extLst>
              <a:ext uri="{FF2B5EF4-FFF2-40B4-BE49-F238E27FC236}">
                <a16:creationId xmlns:a16="http://schemas.microsoft.com/office/drawing/2014/main" id="{5F13A5F8-041F-E627-4C49-01FCA15E38A5}"/>
              </a:ext>
            </a:extLst>
          </p:cNvPr>
          <p:cNvPicPr>
            <a:picLocks noChangeAspect="1"/>
          </p:cNvPicPr>
          <p:nvPr/>
        </p:nvPicPr>
        <p:blipFill>
          <a:blip r:embed="rId6"/>
          <a:stretch>
            <a:fillRect/>
          </a:stretch>
        </p:blipFill>
        <p:spPr>
          <a:xfrm>
            <a:off x="650616" y="2906167"/>
            <a:ext cx="3302045" cy="1602934"/>
          </a:xfrm>
          <a:prstGeom prst="roundRect">
            <a:avLst/>
          </a:prstGeom>
        </p:spPr>
      </p:pic>
      <p:pic>
        <p:nvPicPr>
          <p:cNvPr id="14" name="Picture 13" descr="Orange speech bubble that reads, 'using suitable security tools to protect data'.">
            <a:extLst>
              <a:ext uri="{FF2B5EF4-FFF2-40B4-BE49-F238E27FC236}">
                <a16:creationId xmlns:a16="http://schemas.microsoft.com/office/drawing/2014/main" id="{846FDC96-550D-9CA5-C334-D36B75164708}"/>
              </a:ext>
            </a:extLst>
          </p:cNvPr>
          <p:cNvPicPr>
            <a:picLocks noChangeAspect="1"/>
          </p:cNvPicPr>
          <p:nvPr/>
        </p:nvPicPr>
        <p:blipFill>
          <a:blip r:embed="rId7"/>
          <a:stretch>
            <a:fillRect/>
          </a:stretch>
        </p:blipFill>
        <p:spPr>
          <a:xfrm>
            <a:off x="553837" y="1135407"/>
            <a:ext cx="4776528" cy="1602934"/>
          </a:xfrm>
          <a:prstGeom prst="roundRect">
            <a:avLst/>
          </a:prstGeom>
        </p:spPr>
      </p:pic>
      <p:pic>
        <p:nvPicPr>
          <p:cNvPr id="16" name="Picture 15" descr="Orange speech bubble that reads, 'coding'.">
            <a:extLst>
              <a:ext uri="{FF2B5EF4-FFF2-40B4-BE49-F238E27FC236}">
                <a16:creationId xmlns:a16="http://schemas.microsoft.com/office/drawing/2014/main" id="{B658C6F9-3F58-357E-88D3-F7DFA245AE73}"/>
              </a:ext>
            </a:extLst>
          </p:cNvPr>
          <p:cNvPicPr>
            <a:picLocks noChangeAspect="1"/>
          </p:cNvPicPr>
          <p:nvPr/>
        </p:nvPicPr>
        <p:blipFill>
          <a:blip r:embed="rId8"/>
          <a:stretch>
            <a:fillRect/>
          </a:stretch>
        </p:blipFill>
        <p:spPr>
          <a:xfrm>
            <a:off x="8649980" y="3061019"/>
            <a:ext cx="2576116" cy="1072355"/>
          </a:xfrm>
          <a:prstGeom prst="roundRect">
            <a:avLst/>
          </a:prstGeom>
        </p:spPr>
      </p:pic>
      <p:pic>
        <p:nvPicPr>
          <p:cNvPr id="19" name="Picture 18" descr="Orange speech bubble that reads, 'finding, creating and sharing content online'.">
            <a:extLst>
              <a:ext uri="{FF2B5EF4-FFF2-40B4-BE49-F238E27FC236}">
                <a16:creationId xmlns:a16="http://schemas.microsoft.com/office/drawing/2014/main" id="{DF410A8F-A0BC-11FA-E9A4-3C630CFC05C6}"/>
              </a:ext>
            </a:extLst>
          </p:cNvPr>
          <p:cNvPicPr>
            <a:picLocks noChangeAspect="1"/>
          </p:cNvPicPr>
          <p:nvPr/>
        </p:nvPicPr>
        <p:blipFill>
          <a:blip r:embed="rId9"/>
          <a:stretch>
            <a:fillRect/>
          </a:stretch>
        </p:blipFill>
        <p:spPr>
          <a:xfrm>
            <a:off x="6068779" y="1093935"/>
            <a:ext cx="5294313" cy="1630692"/>
          </a:xfrm>
          <a:prstGeom prst="roundRect">
            <a:avLst/>
          </a:prstGeom>
        </p:spPr>
      </p:pic>
      <p:pic>
        <p:nvPicPr>
          <p:cNvPr id="21" name="Picture 20" descr="Orange speech bubble that reads, 'marketing products and services'.">
            <a:extLst>
              <a:ext uri="{FF2B5EF4-FFF2-40B4-BE49-F238E27FC236}">
                <a16:creationId xmlns:a16="http://schemas.microsoft.com/office/drawing/2014/main" id="{1961662D-AA2C-A7F9-0C39-6BF0DE822872}"/>
              </a:ext>
            </a:extLst>
          </p:cNvPr>
          <p:cNvPicPr>
            <a:picLocks noChangeAspect="1"/>
          </p:cNvPicPr>
          <p:nvPr/>
        </p:nvPicPr>
        <p:blipFill>
          <a:blip r:embed="rId10"/>
          <a:stretch>
            <a:fillRect/>
          </a:stretch>
        </p:blipFill>
        <p:spPr>
          <a:xfrm>
            <a:off x="4229275" y="2830049"/>
            <a:ext cx="4010066" cy="1707583"/>
          </a:xfrm>
          <a:prstGeom prst="roundRect">
            <a:avLst/>
          </a:prstGeom>
        </p:spPr>
      </p:pic>
    </p:spTree>
    <p:extLst>
      <p:ext uri="{BB962C8B-B14F-4D97-AF65-F5344CB8AC3E}">
        <p14:creationId xmlns:p14="http://schemas.microsoft.com/office/powerpoint/2010/main" val="10605271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13</a:t>
            </a:fld>
            <a:endParaRPr lang="en-US" dirty="0"/>
          </a:p>
        </p:txBody>
      </p:sp>
      <p:sp>
        <p:nvSpPr>
          <p:cNvPr id="19" name="Title 18"/>
          <p:cNvSpPr>
            <a:spLocks noGrp="1"/>
          </p:cNvSpPr>
          <p:nvPr>
            <p:ph type="title" idx="4294967295"/>
          </p:nvPr>
        </p:nvSpPr>
        <p:spPr>
          <a:xfrm>
            <a:off x="2848989" y="2287773"/>
            <a:ext cx="6494022" cy="2282454"/>
          </a:xfrm>
          <a:prstGeom prst="ellipse">
            <a:avLst/>
          </a:prstGeom>
          <a:solidFill>
            <a:schemeClr val="accent3"/>
          </a:solidFill>
          <a:ln w="12700" cap="flat" cmpd="sng" algn="ctr">
            <a:noFill/>
            <a:prstDash val="solid"/>
            <a:miter lim="800000"/>
          </a:ln>
          <a:effectLst/>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schemeClr val="lt1"/>
                </a:solidFill>
                <a:effectLst/>
                <a:uLnTx/>
                <a:uFillTx/>
                <a:latin typeface="Museo Sans 900"/>
                <a:ea typeface="+mn-ea"/>
                <a:cs typeface="+mn-cs"/>
              </a:rPr>
              <a:t>How do you use digital skills in your life?</a:t>
            </a:r>
          </a:p>
        </p:txBody>
      </p:sp>
      <p:cxnSp>
        <p:nvCxnSpPr>
          <p:cNvPr id="27" name="Straight Arrow Connector 26">
            <a:extLst>
              <a:ext uri="{C183D7F6-B498-43B3-948B-1728B52AA6E4}">
                <adec:decorative xmlns:adec="http://schemas.microsoft.com/office/drawing/2017/decorative" val="1"/>
              </a:ext>
            </a:extLst>
          </p:cNvPr>
          <p:cNvCxnSpPr/>
          <p:nvPr/>
        </p:nvCxnSpPr>
        <p:spPr>
          <a:xfrm>
            <a:off x="3689629" y="1463868"/>
            <a:ext cx="534068" cy="70932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C183D7F6-B498-43B3-948B-1728B52AA6E4}">
                <adec:decorative xmlns:adec="http://schemas.microsoft.com/office/drawing/2017/decorative" val="1"/>
              </a:ext>
            </a:extLst>
          </p:cNvPr>
          <p:cNvCxnSpPr/>
          <p:nvPr/>
        </p:nvCxnSpPr>
        <p:spPr>
          <a:xfrm flipV="1">
            <a:off x="1431446" y="3562744"/>
            <a:ext cx="1180019" cy="8648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C183D7F6-B498-43B3-948B-1728B52AA6E4}">
                <adec:decorative xmlns:adec="http://schemas.microsoft.com/office/drawing/2017/decorative" val="1"/>
              </a:ext>
            </a:extLst>
          </p:cNvPr>
          <p:cNvCxnSpPr/>
          <p:nvPr/>
        </p:nvCxnSpPr>
        <p:spPr>
          <a:xfrm>
            <a:off x="6086570" y="1276554"/>
            <a:ext cx="0" cy="70932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C183D7F6-B498-43B3-948B-1728B52AA6E4}">
                <adec:decorative xmlns:adec="http://schemas.microsoft.com/office/drawing/2017/decorative" val="1"/>
              </a:ext>
            </a:extLst>
          </p:cNvPr>
          <p:cNvCxnSpPr/>
          <p:nvPr/>
        </p:nvCxnSpPr>
        <p:spPr>
          <a:xfrm flipV="1">
            <a:off x="3451895" y="4561710"/>
            <a:ext cx="771802" cy="583140"/>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C183D7F6-B498-43B3-948B-1728B52AA6E4}">
                <adec:decorative xmlns:adec="http://schemas.microsoft.com/office/drawing/2017/decorative" val="1"/>
              </a:ext>
            </a:extLst>
          </p:cNvPr>
          <p:cNvCxnSpPr/>
          <p:nvPr/>
        </p:nvCxnSpPr>
        <p:spPr>
          <a:xfrm flipV="1">
            <a:off x="5125453" y="4741550"/>
            <a:ext cx="267034" cy="644122"/>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C183D7F6-B498-43B3-948B-1728B52AA6E4}">
                <adec:decorative xmlns:adec="http://schemas.microsoft.com/office/drawing/2017/decorative" val="1"/>
              </a:ext>
            </a:extLst>
          </p:cNvPr>
          <p:cNvCxnSpPr/>
          <p:nvPr/>
        </p:nvCxnSpPr>
        <p:spPr>
          <a:xfrm flipH="1">
            <a:off x="8702565" y="2089332"/>
            <a:ext cx="1012657" cy="401573"/>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C183D7F6-B498-43B3-948B-1728B52AA6E4}">
                <adec:decorative xmlns:adec="http://schemas.microsoft.com/office/drawing/2017/decorative" val="1"/>
              </a:ext>
            </a:extLst>
          </p:cNvPr>
          <p:cNvCxnSpPr/>
          <p:nvPr/>
        </p:nvCxnSpPr>
        <p:spPr>
          <a:xfrm>
            <a:off x="2282271" y="2103445"/>
            <a:ext cx="911877" cy="537952"/>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C183D7F6-B498-43B3-948B-1728B52AA6E4}">
                <adec:decorative xmlns:adec="http://schemas.microsoft.com/office/drawing/2017/decorative" val="1"/>
              </a:ext>
            </a:extLst>
          </p:cNvPr>
          <p:cNvCxnSpPr/>
          <p:nvPr/>
        </p:nvCxnSpPr>
        <p:spPr>
          <a:xfrm flipH="1" flipV="1">
            <a:off x="6917982" y="4707862"/>
            <a:ext cx="289938" cy="563588"/>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C183D7F6-B498-43B3-948B-1728B52AA6E4}">
                <adec:decorative xmlns:adec="http://schemas.microsoft.com/office/drawing/2017/decorative" val="1"/>
              </a:ext>
            </a:extLst>
          </p:cNvPr>
          <p:cNvCxnSpPr/>
          <p:nvPr/>
        </p:nvCxnSpPr>
        <p:spPr>
          <a:xfrm flipH="1" flipV="1">
            <a:off x="8015132" y="4503278"/>
            <a:ext cx="909265" cy="47654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C183D7F6-B498-43B3-948B-1728B52AA6E4}">
                <adec:decorative xmlns:adec="http://schemas.microsoft.com/office/drawing/2017/decorative" val="1"/>
              </a:ext>
            </a:extLst>
          </p:cNvPr>
          <p:cNvCxnSpPr/>
          <p:nvPr/>
        </p:nvCxnSpPr>
        <p:spPr>
          <a:xfrm flipH="1" flipV="1">
            <a:off x="9531111" y="3419722"/>
            <a:ext cx="1245456" cy="18557"/>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C183D7F6-B498-43B3-948B-1728B52AA6E4}">
                <adec:decorative xmlns:adec="http://schemas.microsoft.com/office/drawing/2017/decorative" val="1"/>
              </a:ext>
            </a:extLst>
          </p:cNvPr>
          <p:cNvCxnSpPr/>
          <p:nvPr/>
        </p:nvCxnSpPr>
        <p:spPr>
          <a:xfrm flipH="1">
            <a:off x="7507024" y="1389906"/>
            <a:ext cx="508108" cy="712134"/>
          </a:xfrm>
          <a:prstGeom prst="straightConnector1">
            <a:avLst/>
          </a:prstGeom>
          <a:ln w="1270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0061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14</a:t>
            </a:fld>
            <a:endParaRPr lang="en-US" dirty="0"/>
          </a:p>
        </p:txBody>
      </p:sp>
      <p:pic>
        <p:nvPicPr>
          <p:cNvPr id="4" name="Picture 3" descr="Orange speech bubble that reads, 'Girls are five times less likely to consider a career in tech than boys'.">
            <a:extLst>
              <a:ext uri="{FF2B5EF4-FFF2-40B4-BE49-F238E27FC236}">
                <a16:creationId xmlns:a16="http://schemas.microsoft.com/office/drawing/2014/main" id="{556CFD27-83B4-49D8-4815-42E757D933D6}"/>
              </a:ext>
            </a:extLst>
          </p:cNvPr>
          <p:cNvPicPr>
            <a:picLocks noChangeAspect="1"/>
          </p:cNvPicPr>
          <p:nvPr/>
        </p:nvPicPr>
        <p:blipFill>
          <a:blip r:embed="rId3"/>
          <a:stretch>
            <a:fillRect/>
          </a:stretch>
        </p:blipFill>
        <p:spPr>
          <a:xfrm>
            <a:off x="818926" y="625505"/>
            <a:ext cx="5150269" cy="2006598"/>
          </a:xfrm>
          <a:prstGeom prst="roundRect">
            <a:avLst/>
          </a:prstGeom>
        </p:spPr>
      </p:pic>
      <p:pic>
        <p:nvPicPr>
          <p:cNvPr id="6" name="Picture 5" descr="Blue speech bubble that reads, 'Disabled adults make up a large percentage of those not using the internet in the UK'.">
            <a:extLst>
              <a:ext uri="{FF2B5EF4-FFF2-40B4-BE49-F238E27FC236}">
                <a16:creationId xmlns:a16="http://schemas.microsoft.com/office/drawing/2014/main" id="{D826182A-2C79-B3E7-3F63-8C4EDC525DAA}"/>
              </a:ext>
            </a:extLst>
          </p:cNvPr>
          <p:cNvPicPr>
            <a:picLocks noChangeAspect="1"/>
          </p:cNvPicPr>
          <p:nvPr/>
        </p:nvPicPr>
        <p:blipFill>
          <a:blip r:embed="rId4"/>
          <a:stretch>
            <a:fillRect/>
          </a:stretch>
        </p:blipFill>
        <p:spPr>
          <a:xfrm>
            <a:off x="6381995" y="547446"/>
            <a:ext cx="5150269" cy="2367204"/>
          </a:xfrm>
          <a:prstGeom prst="roundRect">
            <a:avLst/>
          </a:prstGeom>
        </p:spPr>
      </p:pic>
      <p:pic>
        <p:nvPicPr>
          <p:cNvPr id="12" name="Picture 11" descr="Green speech bubble that reads, 'Only 7% of those aged over 70 in the UK are likely to have the necessary skills to shop and manage their money online'.">
            <a:extLst>
              <a:ext uri="{FF2B5EF4-FFF2-40B4-BE49-F238E27FC236}">
                <a16:creationId xmlns:a16="http://schemas.microsoft.com/office/drawing/2014/main" id="{B7A7EA29-D267-06F4-DA67-E34E7FB32448}"/>
              </a:ext>
            </a:extLst>
          </p:cNvPr>
          <p:cNvPicPr>
            <a:picLocks noChangeAspect="1"/>
          </p:cNvPicPr>
          <p:nvPr/>
        </p:nvPicPr>
        <p:blipFill>
          <a:blip r:embed="rId5"/>
          <a:stretch>
            <a:fillRect/>
          </a:stretch>
        </p:blipFill>
        <p:spPr>
          <a:xfrm>
            <a:off x="637319" y="3470618"/>
            <a:ext cx="5599960" cy="2500745"/>
          </a:xfrm>
          <a:prstGeom prst="roundRect">
            <a:avLst/>
          </a:prstGeom>
        </p:spPr>
      </p:pic>
      <p:pic>
        <p:nvPicPr>
          <p:cNvPr id="14" name="Picture 13" descr="Orange speech bubble that reads, 'In the least developed countries, only 6% of households have internet access at home'.">
            <a:extLst>
              <a:ext uri="{FF2B5EF4-FFF2-40B4-BE49-F238E27FC236}">
                <a16:creationId xmlns:a16="http://schemas.microsoft.com/office/drawing/2014/main" id="{DC4A9E25-A6DE-60A9-9351-D423787FD1F2}"/>
              </a:ext>
            </a:extLst>
          </p:cNvPr>
          <p:cNvPicPr>
            <a:picLocks noChangeAspect="1"/>
          </p:cNvPicPr>
          <p:nvPr/>
        </p:nvPicPr>
        <p:blipFill>
          <a:blip r:embed="rId6"/>
          <a:stretch>
            <a:fillRect/>
          </a:stretch>
        </p:blipFill>
        <p:spPr>
          <a:xfrm>
            <a:off x="6982140" y="3738740"/>
            <a:ext cx="4360667" cy="2270081"/>
          </a:xfrm>
          <a:prstGeom prst="roundRect">
            <a:avLst/>
          </a:prstGeom>
        </p:spPr>
      </p:pic>
      <p:sp>
        <p:nvSpPr>
          <p:cNvPr id="21" name="Title 20">
            <a:extLst>
              <a:ext uri="{FF2B5EF4-FFF2-40B4-BE49-F238E27FC236}">
                <a16:creationId xmlns:a16="http://schemas.microsoft.com/office/drawing/2014/main" id="{FE0BC999-8034-DCEE-BFB4-A77026347C9F}"/>
              </a:ext>
            </a:extLst>
          </p:cNvPr>
          <p:cNvSpPr>
            <a:spLocks noGrp="1"/>
          </p:cNvSpPr>
          <p:nvPr>
            <p:ph type="title"/>
          </p:nvPr>
        </p:nvSpPr>
        <p:spPr>
          <a:xfrm>
            <a:off x="483198" y="-1048038"/>
            <a:ext cx="10515600" cy="1048038"/>
          </a:xfrm>
        </p:spPr>
        <p:txBody>
          <a:bodyPr vert="horz" lIns="91440" tIns="45720" rIns="91440" bIns="45720" rtlCol="0" anchor="b">
            <a:normAutofit/>
          </a:bodyPr>
          <a:lstStyle/>
          <a:p>
            <a:r>
              <a:rPr lang="en-GB" dirty="0"/>
              <a:t>Equal skills opportunities</a:t>
            </a:r>
          </a:p>
        </p:txBody>
      </p:sp>
    </p:spTree>
    <p:extLst>
      <p:ext uri="{BB962C8B-B14F-4D97-AF65-F5344CB8AC3E}">
        <p14:creationId xmlns:p14="http://schemas.microsoft.com/office/powerpoint/2010/main" val="143243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descr="Image of young children using technology at school."/>
          <p:cNvSpPr>
            <a:spLocks noGrp="1"/>
          </p:cNvSpPr>
          <p:nvPr>
            <p:ph type="pic" sz="quarter" idx="10"/>
          </p:nvPr>
        </p:nvSpPr>
        <p:spPr/>
        <p:txBody>
          <a:bodyPr/>
          <a:lstStyle/>
          <a:p>
            <a:endParaRPr lang="en-GB"/>
          </a:p>
        </p:txBody>
      </p:sp>
      <p:pic>
        <p:nvPicPr>
          <p:cNvPr id="7" name="Picture 6" descr="https://d2lo9qrcc42lm4.cloudfront.net/Images/Projects/_contentLarge/Girls-learn-new-technology-skills-at-the-Code-Club-in-Lagos-Picture-Olusola-Ileoba.JPG?mtime=20170120145605"/>
          <p:cNvPicPr>
            <a:picLocks noChangeAspect="1"/>
          </p:cNvPicPr>
          <p:nvPr/>
        </p:nvPicPr>
        <p:blipFill rotWithShape="1">
          <a:blip r:embed="rId3" cstate="print">
            <a:extLst>
              <a:ext uri="{28A0092B-C50C-407E-A947-70E740481C1C}">
                <a14:useLocalDpi xmlns:a14="http://schemas.microsoft.com/office/drawing/2010/main" val="0"/>
              </a:ext>
            </a:extLst>
          </a:blip>
          <a:srcRect t="8372" b="7550"/>
          <a:stretch/>
        </p:blipFill>
        <p:spPr bwMode="auto">
          <a:xfrm>
            <a:off x="0" y="0"/>
            <a:ext cx="12250842" cy="6858000"/>
          </a:xfrm>
          <a:prstGeom prst="rect">
            <a:avLst/>
          </a:prstGeom>
          <a:noFill/>
          <a:ln>
            <a:noFill/>
          </a:ln>
        </p:spPr>
      </p:pic>
      <p:sp>
        <p:nvSpPr>
          <p:cNvPr id="8" name="Title 2">
            <a:extLst>
              <a:ext uri="{FF2B5EF4-FFF2-40B4-BE49-F238E27FC236}">
                <a16:creationId xmlns:a16="http://schemas.microsoft.com/office/drawing/2014/main" id="{CC549D13-B240-7D4B-9EF7-C78F31FA1CEF}"/>
              </a:ext>
            </a:extLst>
          </p:cNvPr>
          <p:cNvSpPr txBox="1">
            <a:spLocks noGrp="1"/>
          </p:cNvSpPr>
          <p:nvPr>
            <p:ph type="title" idx="4294967295"/>
          </p:nvPr>
        </p:nvSpPr>
        <p:spPr>
          <a:xfrm>
            <a:off x="483197" y="365125"/>
            <a:ext cx="4907669" cy="105247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lvl1pPr algn="l" defTabSz="914400" rtl="0" eaLnBrk="1" latinLnBrk="0" hangingPunct="1">
              <a:lnSpc>
                <a:spcPct val="90000"/>
              </a:lnSpc>
              <a:spcBef>
                <a:spcPct val="0"/>
              </a:spcBef>
              <a:buNone/>
              <a:defRPr sz="5400" b="1" i="0" kern="1200">
                <a:solidFill>
                  <a:schemeClr val="tx2"/>
                </a:solidFill>
                <a:latin typeface="Museo Sans 900" panose="02000000000000000000" pitchFamily="2" charset="77"/>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dirty="0">
                <a:ln>
                  <a:noFill/>
                </a:ln>
                <a:solidFill>
                  <a:schemeClr val="bg1"/>
                </a:solidFill>
                <a:effectLst/>
                <a:uLnTx/>
                <a:uFillTx/>
                <a:latin typeface="Museo Sans 900"/>
                <a:ea typeface="+mj-ea"/>
                <a:cs typeface="Arial"/>
              </a:rPr>
              <a:t>Setting up code clubs</a:t>
            </a:r>
          </a:p>
        </p:txBody>
      </p:sp>
    </p:spTree>
    <p:extLst>
      <p:ext uri="{BB962C8B-B14F-4D97-AF65-F5344CB8AC3E}">
        <p14:creationId xmlns:p14="http://schemas.microsoft.com/office/powerpoint/2010/main" val="1170891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4" y="765848"/>
            <a:ext cx="11122384" cy="5231996"/>
          </a:xfrm>
        </p:spPr>
        <p:txBody>
          <a:bodyPr>
            <a:normAutofit/>
          </a:bodyPr>
          <a:lstStyle/>
          <a:p>
            <a:r>
              <a:rPr lang="en-GB" sz="3600" dirty="0">
                <a:latin typeface="Museo Sans 900"/>
                <a:cs typeface="Arial"/>
              </a:rPr>
              <a:t>Activity – Sharing skills across our communities</a:t>
            </a:r>
          </a:p>
        </p:txBody>
      </p:sp>
      <p:sp>
        <p:nvSpPr>
          <p:cNvPr id="3" name="Slide Number Placeholder 2"/>
          <p:cNvSpPr>
            <a:spLocks noGrp="1"/>
          </p:cNvSpPr>
          <p:nvPr>
            <p:ph type="sldNum" sz="quarter" idx="4"/>
          </p:nvPr>
        </p:nvSpPr>
        <p:spPr/>
        <p:txBody>
          <a:bodyPr/>
          <a:lstStyle/>
          <a:p>
            <a:fld id="{540D144C-11AF-EC44-9A7A-00E7093A6A62}" type="slidenum">
              <a:rPr lang="en-US" smtClean="0"/>
              <a:pPr/>
              <a:t>16</a:t>
            </a:fld>
            <a:endParaRPr lang="en-US" dirty="0"/>
          </a:p>
        </p:txBody>
      </p:sp>
    </p:spTree>
    <p:extLst>
      <p:ext uri="{BB962C8B-B14F-4D97-AF65-F5344CB8AC3E}">
        <p14:creationId xmlns:p14="http://schemas.microsoft.com/office/powerpoint/2010/main" val="2803117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17</a:t>
            </a:fld>
            <a:endParaRPr lang="en-US" dirty="0"/>
          </a:p>
        </p:txBody>
      </p:sp>
      <p:pic>
        <p:nvPicPr>
          <p:cNvPr id="5" name="Picture 4" descr="Orange speech bubble that reads, 'Where did you learn this skill?'">
            <a:extLst>
              <a:ext uri="{FF2B5EF4-FFF2-40B4-BE49-F238E27FC236}">
                <a16:creationId xmlns:a16="http://schemas.microsoft.com/office/drawing/2014/main" id="{9EAA19C3-37FA-8903-95F1-72AC0B353D06}"/>
              </a:ext>
            </a:extLst>
          </p:cNvPr>
          <p:cNvPicPr>
            <a:picLocks noChangeAspect="1"/>
          </p:cNvPicPr>
          <p:nvPr/>
        </p:nvPicPr>
        <p:blipFill>
          <a:blip r:embed="rId3"/>
          <a:stretch>
            <a:fillRect/>
          </a:stretch>
        </p:blipFill>
        <p:spPr>
          <a:xfrm>
            <a:off x="483198" y="691994"/>
            <a:ext cx="4264606" cy="2158244"/>
          </a:xfrm>
          <a:prstGeom prst="roundRect">
            <a:avLst/>
          </a:prstGeom>
        </p:spPr>
      </p:pic>
      <p:pic>
        <p:nvPicPr>
          <p:cNvPr id="11" name="Picture 10" descr="Blue speech bubble that reads, 'Who or what helped you to learn it?'">
            <a:extLst>
              <a:ext uri="{FF2B5EF4-FFF2-40B4-BE49-F238E27FC236}">
                <a16:creationId xmlns:a16="http://schemas.microsoft.com/office/drawing/2014/main" id="{9A7136B5-6347-AB24-E8F0-17151BDF74D8}"/>
              </a:ext>
            </a:extLst>
          </p:cNvPr>
          <p:cNvPicPr>
            <a:picLocks noChangeAspect="1"/>
          </p:cNvPicPr>
          <p:nvPr/>
        </p:nvPicPr>
        <p:blipFill>
          <a:blip r:embed="rId4"/>
          <a:stretch>
            <a:fillRect/>
          </a:stretch>
        </p:blipFill>
        <p:spPr>
          <a:xfrm>
            <a:off x="6468510" y="544241"/>
            <a:ext cx="4905525" cy="2296867"/>
          </a:xfrm>
          <a:prstGeom prst="roundRect">
            <a:avLst/>
          </a:prstGeom>
        </p:spPr>
      </p:pic>
      <p:pic>
        <p:nvPicPr>
          <p:cNvPr id="13" name="Picture 12" descr="Green speech bubble that reads, 'What might make it difficult to learn a new skill?'">
            <a:extLst>
              <a:ext uri="{FF2B5EF4-FFF2-40B4-BE49-F238E27FC236}">
                <a16:creationId xmlns:a16="http://schemas.microsoft.com/office/drawing/2014/main" id="{565AE151-36AB-CFE3-5893-A5E489096499}"/>
              </a:ext>
            </a:extLst>
          </p:cNvPr>
          <p:cNvPicPr>
            <a:picLocks noChangeAspect="1"/>
          </p:cNvPicPr>
          <p:nvPr/>
        </p:nvPicPr>
        <p:blipFill>
          <a:blip r:embed="rId5"/>
          <a:stretch>
            <a:fillRect/>
          </a:stretch>
        </p:blipFill>
        <p:spPr>
          <a:xfrm>
            <a:off x="2447182" y="3694665"/>
            <a:ext cx="6173061" cy="2286319"/>
          </a:xfrm>
          <a:prstGeom prst="roundRect">
            <a:avLst/>
          </a:prstGeom>
        </p:spPr>
      </p:pic>
      <p:sp>
        <p:nvSpPr>
          <p:cNvPr id="14" name="Title 13">
            <a:extLst>
              <a:ext uri="{FF2B5EF4-FFF2-40B4-BE49-F238E27FC236}">
                <a16:creationId xmlns:a16="http://schemas.microsoft.com/office/drawing/2014/main" id="{87D88C73-54E7-955C-A886-5FF83AA8E426}"/>
              </a:ext>
            </a:extLst>
          </p:cNvPr>
          <p:cNvSpPr>
            <a:spLocks noGrp="1"/>
          </p:cNvSpPr>
          <p:nvPr>
            <p:ph type="title"/>
          </p:nvPr>
        </p:nvSpPr>
        <p:spPr>
          <a:xfrm>
            <a:off x="483198" y="-1048038"/>
            <a:ext cx="10515600" cy="1048038"/>
          </a:xfrm>
        </p:spPr>
        <p:txBody>
          <a:bodyPr vert="horz" lIns="91440" tIns="45720" rIns="91440" bIns="45720" rtlCol="0" anchor="b">
            <a:normAutofit/>
          </a:bodyPr>
          <a:lstStyle/>
          <a:p>
            <a:r>
              <a:rPr lang="en-GB" dirty="0"/>
              <a:t>Learning skills</a:t>
            </a:r>
          </a:p>
        </p:txBody>
      </p:sp>
    </p:spTree>
    <p:extLst>
      <p:ext uri="{BB962C8B-B14F-4D97-AF65-F5344CB8AC3E}">
        <p14:creationId xmlns:p14="http://schemas.microsoft.com/office/powerpoint/2010/main" val="698084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45434" y="375036"/>
            <a:ext cx="6913267" cy="1200796"/>
          </a:xfrm>
        </p:spPr>
        <p:txBody>
          <a:bodyPr>
            <a:normAutofit/>
          </a:bodyPr>
          <a:lstStyle/>
          <a:p>
            <a:pPr algn="ctr"/>
            <a:r>
              <a:rPr lang="en-GB" sz="4800" dirty="0"/>
              <a:t>Skills Friendly Cities</a:t>
            </a:r>
          </a:p>
        </p:txBody>
      </p:sp>
      <p:sp>
        <p:nvSpPr>
          <p:cNvPr id="3" name="Slide Number Placeholder 2"/>
          <p:cNvSpPr>
            <a:spLocks noGrp="1"/>
          </p:cNvSpPr>
          <p:nvPr>
            <p:ph type="sldNum" sz="quarter" idx="4"/>
          </p:nvPr>
        </p:nvSpPr>
        <p:spPr/>
        <p:txBody>
          <a:bodyPr/>
          <a:lstStyle/>
          <a:p>
            <a:fld id="{540D144C-11AF-EC44-9A7A-00E7093A6A62}" type="slidenum">
              <a:rPr lang="en-US" smtClean="0"/>
              <a:pPr/>
              <a:t>18</a:t>
            </a:fld>
            <a:endParaRPr lang="en-US" dirty="0"/>
          </a:p>
        </p:txBody>
      </p:sp>
      <p:sp>
        <p:nvSpPr>
          <p:cNvPr id="4" name="Rectangle 3"/>
          <p:cNvSpPr/>
          <p:nvPr/>
        </p:nvSpPr>
        <p:spPr>
          <a:xfrm>
            <a:off x="923408" y="1770801"/>
            <a:ext cx="4762570" cy="3539430"/>
          </a:xfrm>
          <a:prstGeom prst="rect">
            <a:avLst/>
          </a:prstGeom>
        </p:spPr>
        <p:txBody>
          <a:bodyPr wrap="square">
            <a:spAutoFit/>
          </a:bodyPr>
          <a:lstStyle/>
          <a:p>
            <a:pPr lvl="0"/>
            <a:r>
              <a:rPr lang="en-GB" sz="2800" dirty="0" err="1">
                <a:solidFill>
                  <a:schemeClr val="accent3"/>
                </a:solidFill>
                <a:latin typeface="Museo Sans 900"/>
              </a:rPr>
              <a:t>Theirworld</a:t>
            </a:r>
            <a:r>
              <a:rPr lang="en-GB" sz="2800" dirty="0">
                <a:solidFill>
                  <a:schemeClr val="accent3"/>
                </a:solidFill>
                <a:latin typeface="Museo Sans 900"/>
              </a:rPr>
              <a:t> has been working with a group of businesses called the Global Business Coalition for Education to develop </a:t>
            </a:r>
            <a:r>
              <a:rPr lang="en-GB" sz="2800" b="1" dirty="0">
                <a:solidFill>
                  <a:schemeClr val="accent3"/>
                </a:solidFill>
                <a:latin typeface="Museo Sans 900"/>
              </a:rPr>
              <a:t>Skills Friendly Cities</a:t>
            </a:r>
            <a:r>
              <a:rPr lang="en-GB" sz="2800" dirty="0">
                <a:solidFill>
                  <a:schemeClr val="accent3"/>
                </a:solidFill>
                <a:latin typeface="Museo Sans 900"/>
              </a:rPr>
              <a:t> that support young people to develop the skills they need for the work and life in the future.  </a:t>
            </a:r>
          </a:p>
        </p:txBody>
      </p:sp>
      <p:pic>
        <p:nvPicPr>
          <p:cNvPr id="1026" name="Picture 2" descr="https://d2lo9qrcc42lm4.cloudfront.net/Images/News/_contentLarge/Youth-skills-main-new.jpg?mtime=201901271835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4662" y="1816538"/>
            <a:ext cx="5662538" cy="3771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45076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19</a:t>
            </a:fld>
            <a:endParaRPr lang="en-US" dirty="0"/>
          </a:p>
        </p:txBody>
      </p:sp>
      <p:pic>
        <p:nvPicPr>
          <p:cNvPr id="5" name="Picture 4" descr="Orange speech bubble that reads, 'who is in your community?'">
            <a:extLst>
              <a:ext uri="{FF2B5EF4-FFF2-40B4-BE49-F238E27FC236}">
                <a16:creationId xmlns:a16="http://schemas.microsoft.com/office/drawing/2014/main" id="{49FC071C-FD9B-0DA7-5B48-AD760DC81CFD}"/>
              </a:ext>
            </a:extLst>
          </p:cNvPr>
          <p:cNvPicPr>
            <a:picLocks noChangeAspect="1"/>
          </p:cNvPicPr>
          <p:nvPr/>
        </p:nvPicPr>
        <p:blipFill>
          <a:blip r:embed="rId3"/>
          <a:stretch>
            <a:fillRect/>
          </a:stretch>
        </p:blipFill>
        <p:spPr>
          <a:xfrm>
            <a:off x="483198" y="600227"/>
            <a:ext cx="4679818" cy="2165776"/>
          </a:xfrm>
          <a:prstGeom prst="roundRect">
            <a:avLst/>
          </a:prstGeom>
        </p:spPr>
      </p:pic>
      <p:pic>
        <p:nvPicPr>
          <p:cNvPr id="11" name="Picture 10" descr="Blue speech bubble that reads, 'What groups do you belong to?'">
            <a:extLst>
              <a:ext uri="{FF2B5EF4-FFF2-40B4-BE49-F238E27FC236}">
                <a16:creationId xmlns:a16="http://schemas.microsoft.com/office/drawing/2014/main" id="{E75081BB-232A-58CA-E4C4-CBD9BAC466DD}"/>
              </a:ext>
            </a:extLst>
          </p:cNvPr>
          <p:cNvPicPr>
            <a:picLocks noChangeAspect="1"/>
          </p:cNvPicPr>
          <p:nvPr/>
        </p:nvPicPr>
        <p:blipFill>
          <a:blip r:embed="rId4"/>
          <a:stretch>
            <a:fillRect/>
          </a:stretch>
        </p:blipFill>
        <p:spPr>
          <a:xfrm>
            <a:off x="6614030" y="600227"/>
            <a:ext cx="5271140" cy="2652574"/>
          </a:xfrm>
          <a:prstGeom prst="roundRect">
            <a:avLst/>
          </a:prstGeom>
        </p:spPr>
      </p:pic>
      <p:pic>
        <p:nvPicPr>
          <p:cNvPr id="13" name="Picture 12" descr="Green speech bubble that reads, 'What opportunities for skill sharing are there in your community?'">
            <a:extLst>
              <a:ext uri="{FF2B5EF4-FFF2-40B4-BE49-F238E27FC236}">
                <a16:creationId xmlns:a16="http://schemas.microsoft.com/office/drawing/2014/main" id="{E6EC3FD8-6530-544B-A151-A4873D3D1DC2}"/>
              </a:ext>
            </a:extLst>
          </p:cNvPr>
          <p:cNvPicPr>
            <a:picLocks noChangeAspect="1"/>
          </p:cNvPicPr>
          <p:nvPr/>
        </p:nvPicPr>
        <p:blipFill>
          <a:blip r:embed="rId5"/>
          <a:stretch>
            <a:fillRect/>
          </a:stretch>
        </p:blipFill>
        <p:spPr>
          <a:xfrm>
            <a:off x="1422975" y="3429000"/>
            <a:ext cx="7837831" cy="2523137"/>
          </a:xfrm>
          <a:prstGeom prst="roundRect">
            <a:avLst/>
          </a:prstGeom>
        </p:spPr>
      </p:pic>
      <p:sp>
        <p:nvSpPr>
          <p:cNvPr id="14" name="Title 13">
            <a:extLst>
              <a:ext uri="{FF2B5EF4-FFF2-40B4-BE49-F238E27FC236}">
                <a16:creationId xmlns:a16="http://schemas.microsoft.com/office/drawing/2014/main" id="{7937DBC9-16F2-F2B6-9C37-E646EF149C60}"/>
              </a:ext>
            </a:extLst>
          </p:cNvPr>
          <p:cNvSpPr>
            <a:spLocks noGrp="1"/>
          </p:cNvSpPr>
          <p:nvPr>
            <p:ph type="title"/>
          </p:nvPr>
        </p:nvSpPr>
        <p:spPr>
          <a:xfrm>
            <a:off x="483198" y="-1048038"/>
            <a:ext cx="10515600" cy="1048038"/>
          </a:xfrm>
        </p:spPr>
        <p:txBody>
          <a:bodyPr vert="horz" lIns="91440" tIns="45720" rIns="91440" bIns="45720" rtlCol="0" anchor="b">
            <a:normAutofit/>
          </a:bodyPr>
          <a:lstStyle/>
          <a:p>
            <a:r>
              <a:rPr lang="en-GB" dirty="0"/>
              <a:t>Learning skills and community</a:t>
            </a:r>
          </a:p>
        </p:txBody>
      </p:sp>
    </p:spTree>
    <p:extLst>
      <p:ext uri="{BB962C8B-B14F-4D97-AF65-F5344CB8AC3E}">
        <p14:creationId xmlns:p14="http://schemas.microsoft.com/office/powerpoint/2010/main" val="3475728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5" y="765848"/>
            <a:ext cx="10495471" cy="5231996"/>
          </a:xfrm>
        </p:spPr>
        <p:txBody>
          <a:bodyPr>
            <a:normAutofit/>
          </a:bodyPr>
          <a:lstStyle/>
          <a:p>
            <a:r>
              <a:rPr lang="en-GB" sz="4400" dirty="0">
                <a:latin typeface="Museo Sans 900"/>
                <a:cs typeface="Arial"/>
              </a:rPr>
              <a:t>Activity – What skills are important?</a:t>
            </a:r>
          </a:p>
        </p:txBody>
      </p:sp>
      <p:sp>
        <p:nvSpPr>
          <p:cNvPr id="3" name="Slide Number Placeholder 2"/>
          <p:cNvSpPr>
            <a:spLocks noGrp="1"/>
          </p:cNvSpPr>
          <p:nvPr>
            <p:ph type="sldNum" sz="quarter" idx="4"/>
          </p:nvPr>
        </p:nvSpPr>
        <p:spPr/>
        <p:txBody>
          <a:bodyPr/>
          <a:lstStyle/>
          <a:p>
            <a:fld id="{540D144C-11AF-EC44-9A7A-00E7093A6A62}" type="slidenum">
              <a:rPr lang="en-US" smtClean="0"/>
              <a:pPr/>
              <a:t>2</a:t>
            </a:fld>
            <a:endParaRPr lang="en-US" dirty="0"/>
          </a:p>
        </p:txBody>
      </p:sp>
    </p:spTree>
    <p:extLst>
      <p:ext uri="{BB962C8B-B14F-4D97-AF65-F5344CB8AC3E}">
        <p14:creationId xmlns:p14="http://schemas.microsoft.com/office/powerpoint/2010/main" val="39391373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540D144C-11AF-EC44-9A7A-00E7093A6A62}" type="slidenum">
              <a:rPr lang="en-US" smtClean="0"/>
              <a:pPr/>
              <a:t>20</a:t>
            </a:fld>
            <a:endParaRPr lang="en-US" dirty="0"/>
          </a:p>
        </p:txBody>
      </p:sp>
      <p:sp>
        <p:nvSpPr>
          <p:cNvPr id="16" name="Title 15"/>
          <p:cNvSpPr>
            <a:spLocks noGrp="1"/>
          </p:cNvSpPr>
          <p:nvPr>
            <p:ph type="title" idx="4294967295"/>
          </p:nvPr>
        </p:nvSpPr>
        <p:spPr>
          <a:xfrm>
            <a:off x="5268877" y="2650761"/>
            <a:ext cx="1654246" cy="1556479"/>
          </a:xfrm>
          <a:prstGeom prst="ellipse">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800" b="0" i="0" u="none" strike="noStrike" kern="1200" cap="none" spc="0" normalizeH="0" baseline="0" noProof="0" dirty="0">
                <a:ln>
                  <a:noFill/>
                </a:ln>
                <a:solidFill>
                  <a:schemeClr val="lt1"/>
                </a:solidFill>
                <a:effectLst/>
                <a:uLnTx/>
                <a:uFillTx/>
                <a:latin typeface="Museo Sans 900"/>
                <a:ea typeface="+mn-ea"/>
                <a:cs typeface="+mn-cs"/>
              </a:rPr>
              <a:t>Me</a:t>
            </a:r>
            <a:endParaRPr kumimoji="0" lang="en-GB" sz="4800" b="0" i="0" u="none" strike="noStrike" kern="1200" cap="none" spc="0" normalizeH="0" baseline="0" noProof="0" dirty="0">
              <a:ln>
                <a:noFill/>
              </a:ln>
              <a:solidFill>
                <a:schemeClr val="lt1"/>
              </a:solidFill>
              <a:effectLst/>
              <a:uLnTx/>
              <a:uFillTx/>
              <a:latin typeface="+mn-lt"/>
              <a:ea typeface="+mn-ea"/>
              <a:cs typeface="Calibri"/>
            </a:endParaRPr>
          </a:p>
        </p:txBody>
      </p:sp>
      <p:cxnSp>
        <p:nvCxnSpPr>
          <p:cNvPr id="18" name="Straight Arrow Connector 17">
            <a:extLst>
              <a:ext uri="{C183D7F6-B498-43B3-948B-1728B52AA6E4}">
                <adec:decorative xmlns:adec="http://schemas.microsoft.com/office/drawing/2017/decorative" val="1"/>
              </a:ext>
            </a:extLst>
          </p:cNvPr>
          <p:cNvCxnSpPr/>
          <p:nvPr/>
        </p:nvCxnSpPr>
        <p:spPr>
          <a:xfrm>
            <a:off x="3425443" y="1742849"/>
            <a:ext cx="2005508" cy="1271417"/>
          </a:xfrm>
          <a:prstGeom prst="straightConnector1">
            <a:avLst/>
          </a:prstGeom>
          <a:ln w="762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C183D7F6-B498-43B3-948B-1728B52AA6E4}">
                <adec:decorative xmlns:adec="http://schemas.microsoft.com/office/drawing/2017/decorative" val="1"/>
              </a:ext>
            </a:extLst>
          </p:cNvPr>
          <p:cNvCxnSpPr>
            <a:cxnSpLocks/>
          </p:cNvCxnSpPr>
          <p:nvPr/>
        </p:nvCxnSpPr>
        <p:spPr>
          <a:xfrm>
            <a:off x="6868796" y="3689949"/>
            <a:ext cx="2712578" cy="717799"/>
          </a:xfrm>
          <a:prstGeom prst="straightConnector1">
            <a:avLst/>
          </a:prstGeom>
          <a:ln w="762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C183D7F6-B498-43B3-948B-1728B52AA6E4}">
                <adec:decorative xmlns:adec="http://schemas.microsoft.com/office/drawing/2017/decorative" val="1"/>
              </a:ext>
            </a:extLst>
          </p:cNvPr>
          <p:cNvCxnSpPr>
            <a:cxnSpLocks/>
          </p:cNvCxnSpPr>
          <p:nvPr/>
        </p:nvCxnSpPr>
        <p:spPr>
          <a:xfrm flipV="1">
            <a:off x="6868796" y="2772521"/>
            <a:ext cx="2712578" cy="515748"/>
          </a:xfrm>
          <a:prstGeom prst="straightConnector1">
            <a:avLst/>
          </a:prstGeom>
          <a:ln w="762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C183D7F6-B498-43B3-948B-1728B52AA6E4}">
                <adec:decorative xmlns:adec="http://schemas.microsoft.com/office/drawing/2017/decorative" val="1"/>
              </a:ext>
            </a:extLst>
          </p:cNvPr>
          <p:cNvCxnSpPr/>
          <p:nvPr/>
        </p:nvCxnSpPr>
        <p:spPr>
          <a:xfrm flipV="1">
            <a:off x="6577119" y="1742849"/>
            <a:ext cx="1796860" cy="1207990"/>
          </a:xfrm>
          <a:prstGeom prst="straightConnector1">
            <a:avLst/>
          </a:prstGeom>
          <a:ln w="762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C183D7F6-B498-43B3-948B-1728B52AA6E4}">
                <adec:decorative xmlns:adec="http://schemas.microsoft.com/office/drawing/2017/decorative" val="1"/>
              </a:ext>
            </a:extLst>
          </p:cNvPr>
          <p:cNvCxnSpPr>
            <a:cxnSpLocks/>
          </p:cNvCxnSpPr>
          <p:nvPr/>
        </p:nvCxnSpPr>
        <p:spPr>
          <a:xfrm>
            <a:off x="6037686" y="1524691"/>
            <a:ext cx="58314" cy="1150133"/>
          </a:xfrm>
          <a:prstGeom prst="straightConnector1">
            <a:avLst/>
          </a:prstGeom>
          <a:ln w="762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C183D7F6-B498-43B3-948B-1728B52AA6E4}">
                <adec:decorative xmlns:adec="http://schemas.microsoft.com/office/drawing/2017/decorative" val="1"/>
              </a:ext>
            </a:extLst>
          </p:cNvPr>
          <p:cNvCxnSpPr>
            <a:cxnSpLocks/>
            <a:endCxn id="16" idx="2"/>
          </p:cNvCxnSpPr>
          <p:nvPr/>
        </p:nvCxnSpPr>
        <p:spPr>
          <a:xfrm>
            <a:off x="3159196" y="2996732"/>
            <a:ext cx="2109681" cy="432269"/>
          </a:xfrm>
          <a:prstGeom prst="straightConnector1">
            <a:avLst/>
          </a:prstGeom>
          <a:ln w="762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C183D7F6-B498-43B3-948B-1728B52AA6E4}">
                <adec:decorative xmlns:adec="http://schemas.microsoft.com/office/drawing/2017/decorative" val="1"/>
              </a:ext>
            </a:extLst>
          </p:cNvPr>
          <p:cNvCxnSpPr/>
          <p:nvPr/>
        </p:nvCxnSpPr>
        <p:spPr>
          <a:xfrm flipV="1">
            <a:off x="3425443" y="3689949"/>
            <a:ext cx="2005508" cy="808900"/>
          </a:xfrm>
          <a:prstGeom prst="straightConnector1">
            <a:avLst/>
          </a:prstGeom>
          <a:ln w="762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C183D7F6-B498-43B3-948B-1728B52AA6E4}">
                <adec:decorative xmlns:adec="http://schemas.microsoft.com/office/drawing/2017/decorative" val="1"/>
              </a:ext>
            </a:extLst>
          </p:cNvPr>
          <p:cNvCxnSpPr>
            <a:cxnSpLocks/>
          </p:cNvCxnSpPr>
          <p:nvPr/>
        </p:nvCxnSpPr>
        <p:spPr>
          <a:xfrm flipV="1">
            <a:off x="5056611" y="4094399"/>
            <a:ext cx="705043" cy="1247686"/>
          </a:xfrm>
          <a:prstGeom prst="straightConnector1">
            <a:avLst/>
          </a:prstGeom>
          <a:ln w="762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C183D7F6-B498-43B3-948B-1728B52AA6E4}">
                <adec:decorative xmlns:adec="http://schemas.microsoft.com/office/drawing/2017/decorative" val="1"/>
              </a:ext>
            </a:extLst>
          </p:cNvPr>
          <p:cNvCxnSpPr>
            <a:cxnSpLocks/>
          </p:cNvCxnSpPr>
          <p:nvPr/>
        </p:nvCxnSpPr>
        <p:spPr>
          <a:xfrm flipH="1" flipV="1">
            <a:off x="6577119" y="3957748"/>
            <a:ext cx="1469954" cy="1295317"/>
          </a:xfrm>
          <a:prstGeom prst="straightConnector1">
            <a:avLst/>
          </a:prstGeom>
          <a:ln w="762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4" name="Picture 3" descr="A blue text box that reads, 'Sports club'">
            <a:extLst>
              <a:ext uri="{FF2B5EF4-FFF2-40B4-BE49-F238E27FC236}">
                <a16:creationId xmlns:a16="http://schemas.microsoft.com/office/drawing/2014/main" id="{4E1E2950-0D84-B549-7B42-FBAB5DD0520B}"/>
              </a:ext>
            </a:extLst>
          </p:cNvPr>
          <p:cNvPicPr>
            <a:picLocks noChangeAspect="1"/>
          </p:cNvPicPr>
          <p:nvPr/>
        </p:nvPicPr>
        <p:blipFill>
          <a:blip r:embed="rId3"/>
          <a:stretch>
            <a:fillRect/>
          </a:stretch>
        </p:blipFill>
        <p:spPr>
          <a:xfrm>
            <a:off x="1115426" y="583654"/>
            <a:ext cx="2793175" cy="1090020"/>
          </a:xfrm>
          <a:prstGeom prst="rect">
            <a:avLst/>
          </a:prstGeom>
        </p:spPr>
      </p:pic>
      <p:pic>
        <p:nvPicPr>
          <p:cNvPr id="6" name="Picture 5" descr="A blue text box that reads, 'Faith group'">
            <a:extLst>
              <a:ext uri="{FF2B5EF4-FFF2-40B4-BE49-F238E27FC236}">
                <a16:creationId xmlns:a16="http://schemas.microsoft.com/office/drawing/2014/main" id="{592C01AF-568D-80A2-0A89-80749DB91420}"/>
              </a:ext>
            </a:extLst>
          </p:cNvPr>
          <p:cNvPicPr>
            <a:picLocks noChangeAspect="1"/>
          </p:cNvPicPr>
          <p:nvPr/>
        </p:nvPicPr>
        <p:blipFill>
          <a:blip r:embed="rId4"/>
          <a:stretch>
            <a:fillRect/>
          </a:stretch>
        </p:blipFill>
        <p:spPr>
          <a:xfrm>
            <a:off x="4832278" y="560602"/>
            <a:ext cx="2528944" cy="928347"/>
          </a:xfrm>
          <a:prstGeom prst="rect">
            <a:avLst/>
          </a:prstGeom>
        </p:spPr>
      </p:pic>
      <p:pic>
        <p:nvPicPr>
          <p:cNvPr id="23" name="Picture 22" descr="A blue text box that reads, 'My class'">
            <a:extLst>
              <a:ext uri="{FF2B5EF4-FFF2-40B4-BE49-F238E27FC236}">
                <a16:creationId xmlns:a16="http://schemas.microsoft.com/office/drawing/2014/main" id="{C36B7D8E-303A-5E6B-8DD4-D4B2B8047FC0}"/>
              </a:ext>
            </a:extLst>
          </p:cNvPr>
          <p:cNvPicPr>
            <a:picLocks noChangeAspect="1"/>
          </p:cNvPicPr>
          <p:nvPr/>
        </p:nvPicPr>
        <p:blipFill>
          <a:blip r:embed="rId5"/>
          <a:stretch>
            <a:fillRect/>
          </a:stretch>
        </p:blipFill>
        <p:spPr>
          <a:xfrm>
            <a:off x="8225085" y="729687"/>
            <a:ext cx="2317171" cy="983385"/>
          </a:xfrm>
          <a:prstGeom prst="rect">
            <a:avLst/>
          </a:prstGeom>
        </p:spPr>
      </p:pic>
      <p:pic>
        <p:nvPicPr>
          <p:cNvPr id="25" name="Picture 24" descr="A blue text box that reads, 'My school'">
            <a:extLst>
              <a:ext uri="{FF2B5EF4-FFF2-40B4-BE49-F238E27FC236}">
                <a16:creationId xmlns:a16="http://schemas.microsoft.com/office/drawing/2014/main" id="{FBD11CFE-3319-D4E7-F8D7-396902CA4534}"/>
              </a:ext>
            </a:extLst>
          </p:cNvPr>
          <p:cNvPicPr>
            <a:picLocks noChangeAspect="1"/>
          </p:cNvPicPr>
          <p:nvPr/>
        </p:nvPicPr>
        <p:blipFill>
          <a:blip r:embed="rId6"/>
          <a:stretch>
            <a:fillRect/>
          </a:stretch>
        </p:blipFill>
        <p:spPr>
          <a:xfrm>
            <a:off x="9559072" y="2265644"/>
            <a:ext cx="2212617" cy="983385"/>
          </a:xfrm>
          <a:prstGeom prst="rect">
            <a:avLst/>
          </a:prstGeom>
        </p:spPr>
      </p:pic>
      <p:pic>
        <p:nvPicPr>
          <p:cNvPr id="27" name="Picture 26" descr="A blue text box that reads, 'Family'">
            <a:extLst>
              <a:ext uri="{FF2B5EF4-FFF2-40B4-BE49-F238E27FC236}">
                <a16:creationId xmlns:a16="http://schemas.microsoft.com/office/drawing/2014/main" id="{C78ABA31-FF8A-DBA7-2ACF-A9F0C346F9F9}"/>
              </a:ext>
            </a:extLst>
          </p:cNvPr>
          <p:cNvPicPr>
            <a:picLocks noChangeAspect="1"/>
          </p:cNvPicPr>
          <p:nvPr/>
        </p:nvPicPr>
        <p:blipFill>
          <a:blip r:embed="rId7"/>
          <a:stretch>
            <a:fillRect/>
          </a:stretch>
        </p:blipFill>
        <p:spPr>
          <a:xfrm>
            <a:off x="9536770" y="3908566"/>
            <a:ext cx="1682157" cy="1059540"/>
          </a:xfrm>
          <a:prstGeom prst="rect">
            <a:avLst/>
          </a:prstGeom>
        </p:spPr>
      </p:pic>
      <p:pic>
        <p:nvPicPr>
          <p:cNvPr id="30" name="Picture 29" descr="A blue text box that reads, 'Friends'">
            <a:extLst>
              <a:ext uri="{FF2B5EF4-FFF2-40B4-BE49-F238E27FC236}">
                <a16:creationId xmlns:a16="http://schemas.microsoft.com/office/drawing/2014/main" id="{4E1FCFE5-154C-9C07-A4DA-D94F3FF93F4B}"/>
              </a:ext>
            </a:extLst>
          </p:cNvPr>
          <p:cNvPicPr>
            <a:picLocks noChangeAspect="1"/>
          </p:cNvPicPr>
          <p:nvPr/>
        </p:nvPicPr>
        <p:blipFill>
          <a:blip r:embed="rId8"/>
          <a:stretch>
            <a:fillRect/>
          </a:stretch>
        </p:blipFill>
        <p:spPr>
          <a:xfrm>
            <a:off x="7191455" y="5222842"/>
            <a:ext cx="1626969" cy="905001"/>
          </a:xfrm>
          <a:prstGeom prst="rect">
            <a:avLst/>
          </a:prstGeom>
        </p:spPr>
      </p:pic>
      <p:pic>
        <p:nvPicPr>
          <p:cNvPr id="34" name="Picture 33" descr="A blue text box that reads, 'Charities'">
            <a:extLst>
              <a:ext uri="{FF2B5EF4-FFF2-40B4-BE49-F238E27FC236}">
                <a16:creationId xmlns:a16="http://schemas.microsoft.com/office/drawing/2014/main" id="{A1EDF34E-97D3-CF57-AF14-BC799841ABFE}"/>
              </a:ext>
            </a:extLst>
          </p:cNvPr>
          <p:cNvPicPr>
            <a:picLocks noChangeAspect="1"/>
          </p:cNvPicPr>
          <p:nvPr/>
        </p:nvPicPr>
        <p:blipFill>
          <a:blip r:embed="rId9"/>
          <a:stretch>
            <a:fillRect/>
          </a:stretch>
        </p:blipFill>
        <p:spPr>
          <a:xfrm>
            <a:off x="4061083" y="5288495"/>
            <a:ext cx="2010056" cy="905001"/>
          </a:xfrm>
          <a:prstGeom prst="rect">
            <a:avLst/>
          </a:prstGeom>
        </p:spPr>
      </p:pic>
      <p:pic>
        <p:nvPicPr>
          <p:cNvPr id="37" name="Picture 36" descr="A blue text box that reads, 'Youth club'">
            <a:extLst>
              <a:ext uri="{FF2B5EF4-FFF2-40B4-BE49-F238E27FC236}">
                <a16:creationId xmlns:a16="http://schemas.microsoft.com/office/drawing/2014/main" id="{AA09A926-2EF4-6011-3F9B-1F07772497A2}"/>
              </a:ext>
            </a:extLst>
          </p:cNvPr>
          <p:cNvPicPr>
            <a:picLocks noChangeAspect="1"/>
          </p:cNvPicPr>
          <p:nvPr/>
        </p:nvPicPr>
        <p:blipFill>
          <a:blip r:embed="rId10"/>
          <a:stretch>
            <a:fillRect/>
          </a:stretch>
        </p:blipFill>
        <p:spPr>
          <a:xfrm>
            <a:off x="961922" y="4098440"/>
            <a:ext cx="2643833" cy="1239297"/>
          </a:xfrm>
          <a:prstGeom prst="rect">
            <a:avLst/>
          </a:prstGeom>
        </p:spPr>
      </p:pic>
      <p:pic>
        <p:nvPicPr>
          <p:cNvPr id="39" name="Picture 38" descr="A blue text box that reads, 'Businesses'">
            <a:extLst>
              <a:ext uri="{FF2B5EF4-FFF2-40B4-BE49-F238E27FC236}">
                <a16:creationId xmlns:a16="http://schemas.microsoft.com/office/drawing/2014/main" id="{A6BAFDCE-D35D-BEBD-1254-7CC81BA87FD4}"/>
              </a:ext>
            </a:extLst>
          </p:cNvPr>
          <p:cNvPicPr>
            <a:picLocks noChangeAspect="1"/>
          </p:cNvPicPr>
          <p:nvPr/>
        </p:nvPicPr>
        <p:blipFill>
          <a:blip r:embed="rId11"/>
          <a:stretch>
            <a:fillRect/>
          </a:stretch>
        </p:blipFill>
        <p:spPr>
          <a:xfrm>
            <a:off x="621667" y="2439194"/>
            <a:ext cx="2537529" cy="1340791"/>
          </a:xfrm>
          <a:prstGeom prst="rect">
            <a:avLst/>
          </a:prstGeom>
        </p:spPr>
      </p:pic>
    </p:spTree>
    <p:extLst>
      <p:ext uri="{BB962C8B-B14F-4D97-AF65-F5344CB8AC3E}">
        <p14:creationId xmlns:p14="http://schemas.microsoft.com/office/powerpoint/2010/main" val="22018760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21</a:t>
            </a:fld>
            <a:endParaRPr lang="en-US" dirty="0"/>
          </a:p>
        </p:txBody>
      </p:sp>
      <p:sp>
        <p:nvSpPr>
          <p:cNvPr id="12" name="Rectangle 11"/>
          <p:cNvSpPr/>
          <p:nvPr/>
        </p:nvSpPr>
        <p:spPr>
          <a:xfrm>
            <a:off x="760997" y="1654264"/>
            <a:ext cx="10670005" cy="4170372"/>
          </a:xfrm>
          <a:prstGeom prst="rect">
            <a:avLst/>
          </a:prstGeom>
        </p:spPr>
        <p:txBody>
          <a:bodyPr wrap="square" lIns="91440" tIns="45720" rIns="91440" bIns="45720" anchor="t">
            <a:spAutoFit/>
          </a:bodyPr>
          <a:lstStyle/>
          <a:p>
            <a:pPr marL="571500" indent="-571500">
              <a:spcAft>
                <a:spcPts val="1800"/>
              </a:spcAft>
              <a:buClr>
                <a:schemeClr val="tx2"/>
              </a:buClr>
              <a:buFont typeface="Arial" panose="020B0604020202020204" pitchFamily="34" charset="0"/>
              <a:buChar char="•"/>
            </a:pPr>
            <a:r>
              <a:rPr lang="en-US" sz="4400" dirty="0">
                <a:solidFill>
                  <a:schemeClr val="tx2"/>
                </a:solidFill>
                <a:latin typeface="Museo Sans 900"/>
              </a:rPr>
              <a:t>What skill are you going to teach?</a:t>
            </a:r>
          </a:p>
          <a:p>
            <a:pPr marL="571500" indent="-571500">
              <a:spcAft>
                <a:spcPts val="1800"/>
              </a:spcAft>
              <a:buClr>
                <a:schemeClr val="tx2"/>
              </a:buClr>
              <a:buFont typeface="Arial" panose="020B0604020202020204" pitchFamily="34" charset="0"/>
              <a:buChar char="•"/>
            </a:pPr>
            <a:r>
              <a:rPr lang="en-US" sz="4400" dirty="0">
                <a:solidFill>
                  <a:schemeClr val="tx2"/>
                </a:solidFill>
                <a:latin typeface="Museo Sans 900"/>
              </a:rPr>
              <a:t>What do you want people to learn?</a:t>
            </a:r>
          </a:p>
          <a:p>
            <a:pPr marL="571500" indent="-571500">
              <a:spcAft>
                <a:spcPts val="1800"/>
              </a:spcAft>
              <a:buClr>
                <a:schemeClr val="tx2"/>
              </a:buClr>
              <a:buFont typeface="Arial" panose="020B0604020202020204" pitchFamily="34" charset="0"/>
              <a:buChar char="•"/>
            </a:pPr>
            <a:r>
              <a:rPr lang="en-US" sz="4400" dirty="0">
                <a:solidFill>
                  <a:schemeClr val="tx2"/>
                </a:solidFill>
                <a:latin typeface="Museo Sans 900"/>
              </a:rPr>
              <a:t>What equipment will you need?</a:t>
            </a:r>
          </a:p>
          <a:p>
            <a:pPr marL="571500" indent="-571500">
              <a:spcAft>
                <a:spcPts val="1800"/>
              </a:spcAft>
              <a:buClr>
                <a:schemeClr val="tx2"/>
              </a:buClr>
              <a:buFont typeface="Arial" panose="020B0604020202020204" pitchFamily="34" charset="0"/>
              <a:buChar char="•"/>
            </a:pPr>
            <a:r>
              <a:rPr lang="en-US" sz="4400" dirty="0">
                <a:solidFill>
                  <a:schemeClr val="tx2"/>
                </a:solidFill>
                <a:latin typeface="Museo Sans 900"/>
              </a:rPr>
              <a:t>How will you make your activity fun and engaging?</a:t>
            </a:r>
            <a:endParaRPr lang="en-US" sz="4800" dirty="0">
              <a:solidFill>
                <a:schemeClr val="tx2"/>
              </a:solidFill>
              <a:latin typeface="Museo Sans 900"/>
            </a:endParaRPr>
          </a:p>
        </p:txBody>
      </p:sp>
      <p:sp>
        <p:nvSpPr>
          <p:cNvPr id="3" name="Title 2">
            <a:extLst>
              <a:ext uri="{FF2B5EF4-FFF2-40B4-BE49-F238E27FC236}">
                <a16:creationId xmlns:a16="http://schemas.microsoft.com/office/drawing/2014/main" id="{D019E4C3-2447-2B09-A8D9-28153603FBA0}"/>
              </a:ext>
            </a:extLst>
          </p:cNvPr>
          <p:cNvSpPr txBox="1">
            <a:spLocks noGrp="1"/>
          </p:cNvSpPr>
          <p:nvPr>
            <p:ph type="title" idx="4294967295"/>
          </p:nvPr>
        </p:nvSpPr>
        <p:spPr>
          <a:xfrm>
            <a:off x="1038797" y="330825"/>
            <a:ext cx="10670005"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chemeClr val="tx2"/>
                </a:solidFill>
                <a:effectLst/>
                <a:uLnTx/>
                <a:uFillTx/>
                <a:latin typeface="Museo Sans 900"/>
                <a:ea typeface="+mn-ea"/>
                <a:cs typeface="+mn-cs"/>
              </a:rPr>
              <a:t>Planning your skill-sharing activity:</a:t>
            </a:r>
          </a:p>
        </p:txBody>
      </p:sp>
    </p:spTree>
    <p:extLst>
      <p:ext uri="{BB962C8B-B14F-4D97-AF65-F5344CB8AC3E}">
        <p14:creationId xmlns:p14="http://schemas.microsoft.com/office/powerpoint/2010/main" val="15111503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D16360-1E19-4C21-9505-C351AA675AD0}"/>
              </a:ext>
            </a:extLst>
          </p:cNvPr>
          <p:cNvSpPr>
            <a:spLocks noGrp="1"/>
          </p:cNvSpPr>
          <p:nvPr>
            <p:ph type="title" idx="4294967295"/>
          </p:nvPr>
        </p:nvSpPr>
        <p:spPr>
          <a:xfrm>
            <a:off x="479425" y="5656263"/>
            <a:ext cx="5154613" cy="868362"/>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1" i="0" u="none" strike="noStrike" kern="1200" cap="none" spc="0" normalizeH="0" baseline="0" noProof="0" dirty="0">
                <a:ln>
                  <a:noFill/>
                </a:ln>
                <a:solidFill>
                  <a:schemeClr val="tx1"/>
                </a:solidFill>
                <a:effectLst/>
                <a:uLnTx/>
                <a:uFillTx/>
                <a:latin typeface="Museo Sans 900"/>
                <a:ea typeface="+mn-ea"/>
                <a:cs typeface="Arial"/>
              </a:rPr>
              <a:t>© </a:t>
            </a:r>
            <a:r>
              <a:rPr kumimoji="0" lang="en-US" sz="1400" b="1" i="0" u="none" strike="noStrike" kern="1200" cap="none" spc="0" normalizeH="0" baseline="0" noProof="0" dirty="0" err="1">
                <a:ln>
                  <a:noFill/>
                </a:ln>
                <a:solidFill>
                  <a:schemeClr val="tx1"/>
                </a:solidFill>
                <a:effectLst/>
                <a:uLnTx/>
                <a:uFillTx/>
                <a:latin typeface="Museo Sans 900"/>
                <a:ea typeface="+mn-ea"/>
                <a:cs typeface="Arial"/>
              </a:rPr>
              <a:t>Theirworld</a:t>
            </a:r>
            <a:r>
              <a:rPr kumimoji="0" lang="en-US" sz="1400" b="1" i="0" u="none" strike="noStrike" kern="1200" cap="none" spc="0" normalizeH="0" baseline="0" noProof="0" dirty="0">
                <a:ln>
                  <a:noFill/>
                </a:ln>
                <a:solidFill>
                  <a:schemeClr val="tx1"/>
                </a:solidFill>
                <a:effectLst/>
                <a:uLnTx/>
                <a:uFillTx/>
                <a:latin typeface="Museo Sans 900"/>
                <a:ea typeface="+mn-ea"/>
                <a:cs typeface="Arial"/>
              </a:rPr>
              <a:t> 2021. All rights reserved.</a:t>
            </a:r>
          </a:p>
        </p:txBody>
      </p:sp>
    </p:spTree>
    <p:extLst>
      <p:ext uri="{BB962C8B-B14F-4D97-AF65-F5344CB8AC3E}">
        <p14:creationId xmlns:p14="http://schemas.microsoft.com/office/powerpoint/2010/main" val="4212988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3</a:t>
            </a:fld>
            <a:endParaRPr lang="en-US" dirty="0"/>
          </a:p>
        </p:txBody>
      </p:sp>
      <p:sp>
        <p:nvSpPr>
          <p:cNvPr id="33" name="Title 1">
            <a:extLst>
              <a:ext uri="{FF2B5EF4-FFF2-40B4-BE49-F238E27FC236}">
                <a16:creationId xmlns:a16="http://schemas.microsoft.com/office/drawing/2014/main" id="{DC460FEA-0B5B-7544-B1CB-987692CF9431}"/>
              </a:ext>
            </a:extLst>
          </p:cNvPr>
          <p:cNvSpPr txBox="1">
            <a:spLocks noGrp="1"/>
          </p:cNvSpPr>
          <p:nvPr>
            <p:ph type="title" idx="4294967295"/>
          </p:nvPr>
        </p:nvSpPr>
        <p:spPr>
          <a:xfrm>
            <a:off x="543081" y="263510"/>
            <a:ext cx="11105838" cy="947808"/>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000" b="1" i="0" kern="1200">
                <a:solidFill>
                  <a:schemeClr val="tx2"/>
                </a:solidFill>
                <a:latin typeface="Museo Sans 900" panose="02000000000000000000" pitchFamily="2" charset="77"/>
                <a:ea typeface="+mj-ea"/>
                <a:cs typeface="Arial" panose="020B0604020202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1" i="0" u="none" strike="noStrike" kern="1200" cap="none" spc="-200" normalizeH="0" baseline="0" noProof="0" dirty="0">
                <a:ln>
                  <a:noFill/>
                </a:ln>
                <a:solidFill>
                  <a:schemeClr val="tx2"/>
                </a:solidFill>
                <a:effectLst/>
                <a:uLnTx/>
                <a:uFillTx/>
                <a:latin typeface="Museo Sans 900" panose="02000000000000000000" pitchFamily="2" charset="77"/>
                <a:ea typeface="+mj-ea"/>
                <a:cs typeface="Arial" panose="020B0604020202020204" pitchFamily="34" charset="0"/>
              </a:rPr>
              <a:t>What skills might be important…</a:t>
            </a:r>
          </a:p>
        </p:txBody>
      </p:sp>
      <p:pic>
        <p:nvPicPr>
          <p:cNvPr id="5" name="Picture 4" descr="Blue speech bubble that reads, 'for helping you to get on with others?'.">
            <a:extLst>
              <a:ext uri="{FF2B5EF4-FFF2-40B4-BE49-F238E27FC236}">
                <a16:creationId xmlns:a16="http://schemas.microsoft.com/office/drawing/2014/main" id="{5CD3DF18-6CC3-0B8A-7714-1E217A7F07D3}"/>
              </a:ext>
            </a:extLst>
          </p:cNvPr>
          <p:cNvPicPr>
            <a:picLocks noChangeAspect="1"/>
          </p:cNvPicPr>
          <p:nvPr/>
        </p:nvPicPr>
        <p:blipFill>
          <a:blip r:embed="rId3"/>
          <a:stretch>
            <a:fillRect/>
          </a:stretch>
        </p:blipFill>
        <p:spPr>
          <a:xfrm>
            <a:off x="1217885" y="1468187"/>
            <a:ext cx="4249355" cy="1921544"/>
          </a:xfrm>
          <a:prstGeom prst="roundRect">
            <a:avLst/>
          </a:prstGeom>
        </p:spPr>
      </p:pic>
      <p:pic>
        <p:nvPicPr>
          <p:cNvPr id="7" name="Picture 6" descr="Blue speech bubble that reads, 'at home or in other parts of your life?'.">
            <a:extLst>
              <a:ext uri="{FF2B5EF4-FFF2-40B4-BE49-F238E27FC236}">
                <a16:creationId xmlns:a16="http://schemas.microsoft.com/office/drawing/2014/main" id="{65552C48-DC43-E829-DB18-5CECED09311C}"/>
              </a:ext>
            </a:extLst>
          </p:cNvPr>
          <p:cNvPicPr>
            <a:picLocks noChangeAspect="1"/>
          </p:cNvPicPr>
          <p:nvPr/>
        </p:nvPicPr>
        <p:blipFill>
          <a:blip r:embed="rId4"/>
          <a:stretch>
            <a:fillRect/>
          </a:stretch>
        </p:blipFill>
        <p:spPr>
          <a:xfrm>
            <a:off x="6096000" y="1390285"/>
            <a:ext cx="4494979" cy="1967951"/>
          </a:xfrm>
          <a:prstGeom prst="roundRect">
            <a:avLst/>
          </a:prstGeom>
        </p:spPr>
      </p:pic>
      <p:pic>
        <p:nvPicPr>
          <p:cNvPr id="10" name="Picture 9" descr="Blue speech bubble that reads, 'at school?'.">
            <a:extLst>
              <a:ext uri="{FF2B5EF4-FFF2-40B4-BE49-F238E27FC236}">
                <a16:creationId xmlns:a16="http://schemas.microsoft.com/office/drawing/2014/main" id="{9476A564-57D2-AE70-C9C7-75F0F441082C}"/>
              </a:ext>
            </a:extLst>
          </p:cNvPr>
          <p:cNvPicPr>
            <a:picLocks noChangeAspect="1"/>
          </p:cNvPicPr>
          <p:nvPr/>
        </p:nvPicPr>
        <p:blipFill>
          <a:blip r:embed="rId5"/>
          <a:stretch>
            <a:fillRect/>
          </a:stretch>
        </p:blipFill>
        <p:spPr>
          <a:xfrm>
            <a:off x="818926" y="3851953"/>
            <a:ext cx="3330170" cy="1899685"/>
          </a:xfrm>
          <a:prstGeom prst="roundRect">
            <a:avLst/>
          </a:prstGeom>
        </p:spPr>
      </p:pic>
      <p:pic>
        <p:nvPicPr>
          <p:cNvPr id="12" name="Picture 11" descr="Blue speech bubble that reads, 'for your life in the future?'.">
            <a:extLst>
              <a:ext uri="{FF2B5EF4-FFF2-40B4-BE49-F238E27FC236}">
                <a16:creationId xmlns:a16="http://schemas.microsoft.com/office/drawing/2014/main" id="{2692531A-4A3C-C0B2-CF39-4BD2EAA12964}"/>
              </a:ext>
            </a:extLst>
          </p:cNvPr>
          <p:cNvPicPr>
            <a:picLocks noChangeAspect="1"/>
          </p:cNvPicPr>
          <p:nvPr/>
        </p:nvPicPr>
        <p:blipFill>
          <a:blip r:embed="rId6"/>
          <a:srcRect l="6294"/>
          <a:stretch/>
        </p:blipFill>
        <p:spPr>
          <a:xfrm>
            <a:off x="8413870" y="3490128"/>
            <a:ext cx="3674462" cy="1857441"/>
          </a:xfrm>
          <a:prstGeom prst="roundRect">
            <a:avLst/>
          </a:prstGeom>
        </p:spPr>
      </p:pic>
      <p:pic>
        <p:nvPicPr>
          <p:cNvPr id="14" name="Picture 13" descr="Blue speech bubble that reads, 'for our world in the future?'.">
            <a:extLst>
              <a:ext uri="{FF2B5EF4-FFF2-40B4-BE49-F238E27FC236}">
                <a16:creationId xmlns:a16="http://schemas.microsoft.com/office/drawing/2014/main" id="{6A52B195-D4A9-9B92-7BB8-078214F55506}"/>
              </a:ext>
            </a:extLst>
          </p:cNvPr>
          <p:cNvPicPr>
            <a:picLocks noChangeAspect="1"/>
          </p:cNvPicPr>
          <p:nvPr/>
        </p:nvPicPr>
        <p:blipFill>
          <a:blip r:embed="rId7"/>
          <a:stretch>
            <a:fillRect/>
          </a:stretch>
        </p:blipFill>
        <p:spPr>
          <a:xfrm>
            <a:off x="4230076" y="3851953"/>
            <a:ext cx="3812830" cy="2390132"/>
          </a:xfrm>
          <a:prstGeom prst="roundRect">
            <a:avLst/>
          </a:prstGeom>
        </p:spPr>
      </p:pic>
    </p:spTree>
    <p:extLst>
      <p:ext uri="{BB962C8B-B14F-4D97-AF65-F5344CB8AC3E}">
        <p14:creationId xmlns:p14="http://schemas.microsoft.com/office/powerpoint/2010/main" val="3038038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4</a:t>
            </a:fld>
            <a:endParaRPr lang="en-US" dirty="0"/>
          </a:p>
        </p:txBody>
      </p:sp>
      <p:sp>
        <p:nvSpPr>
          <p:cNvPr id="8" name="Rounded Rectangle 7"/>
          <p:cNvSpPr/>
          <p:nvPr/>
        </p:nvSpPr>
        <p:spPr>
          <a:xfrm>
            <a:off x="483198" y="1836950"/>
            <a:ext cx="2816056"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critical thinking</a:t>
            </a:r>
          </a:p>
        </p:txBody>
      </p:sp>
      <p:sp>
        <p:nvSpPr>
          <p:cNvPr id="11" name="Rounded Rectangle 10"/>
          <p:cNvSpPr/>
          <p:nvPr/>
        </p:nvSpPr>
        <p:spPr>
          <a:xfrm>
            <a:off x="5311344" y="626315"/>
            <a:ext cx="2597005"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teamwork</a:t>
            </a:r>
          </a:p>
        </p:txBody>
      </p:sp>
      <p:sp>
        <p:nvSpPr>
          <p:cNvPr id="12" name="Rounded Rectangle 11"/>
          <p:cNvSpPr/>
          <p:nvPr/>
        </p:nvSpPr>
        <p:spPr>
          <a:xfrm>
            <a:off x="9113790" y="2404444"/>
            <a:ext cx="2597005"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organisation</a:t>
            </a:r>
          </a:p>
        </p:txBody>
      </p:sp>
      <p:sp>
        <p:nvSpPr>
          <p:cNvPr id="13" name="Rounded Rectangle 12"/>
          <p:cNvSpPr/>
          <p:nvPr/>
        </p:nvSpPr>
        <p:spPr>
          <a:xfrm>
            <a:off x="1595919" y="5149615"/>
            <a:ext cx="2597005"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creativity</a:t>
            </a:r>
          </a:p>
        </p:txBody>
      </p:sp>
      <p:sp>
        <p:nvSpPr>
          <p:cNvPr id="14" name="Rounded Rectangle 13"/>
          <p:cNvSpPr/>
          <p:nvPr/>
        </p:nvSpPr>
        <p:spPr>
          <a:xfrm>
            <a:off x="682825" y="3239487"/>
            <a:ext cx="2816056"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interpersonal</a:t>
            </a:r>
          </a:p>
        </p:txBody>
      </p:sp>
      <p:sp>
        <p:nvSpPr>
          <p:cNvPr id="15" name="Rounded Rectangle 14"/>
          <p:cNvSpPr/>
          <p:nvPr/>
        </p:nvSpPr>
        <p:spPr>
          <a:xfrm>
            <a:off x="8849847" y="912597"/>
            <a:ext cx="2597005"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resilience</a:t>
            </a:r>
          </a:p>
        </p:txBody>
      </p:sp>
      <p:sp>
        <p:nvSpPr>
          <p:cNvPr id="16" name="Rounded Rectangle 15"/>
          <p:cNvSpPr/>
          <p:nvPr/>
        </p:nvSpPr>
        <p:spPr>
          <a:xfrm>
            <a:off x="5089107" y="5138614"/>
            <a:ext cx="3041480"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communication</a:t>
            </a:r>
          </a:p>
        </p:txBody>
      </p:sp>
      <p:sp>
        <p:nvSpPr>
          <p:cNvPr id="17" name="Rounded Rectangle 16"/>
          <p:cNvSpPr/>
          <p:nvPr/>
        </p:nvSpPr>
        <p:spPr>
          <a:xfrm>
            <a:off x="2327747" y="622543"/>
            <a:ext cx="2597005"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adaptability</a:t>
            </a:r>
          </a:p>
        </p:txBody>
      </p:sp>
      <p:sp>
        <p:nvSpPr>
          <p:cNvPr id="19" name="Rounded Rectangle 18"/>
          <p:cNvSpPr/>
          <p:nvPr/>
        </p:nvSpPr>
        <p:spPr>
          <a:xfrm>
            <a:off x="9039419" y="3838923"/>
            <a:ext cx="2217862" cy="140279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problem-solving</a:t>
            </a:r>
          </a:p>
        </p:txBody>
      </p:sp>
      <p:pic>
        <p:nvPicPr>
          <p:cNvPr id="5" name="Picture 4" descr="Green speech bubble which reads, 'what skills are important?'.">
            <a:extLst>
              <a:ext uri="{FF2B5EF4-FFF2-40B4-BE49-F238E27FC236}">
                <a16:creationId xmlns:a16="http://schemas.microsoft.com/office/drawing/2014/main" id="{F6481574-E26B-664B-6BF8-22205F494CC2}"/>
              </a:ext>
            </a:extLst>
          </p:cNvPr>
          <p:cNvPicPr>
            <a:picLocks noChangeAspect="1"/>
          </p:cNvPicPr>
          <p:nvPr/>
        </p:nvPicPr>
        <p:blipFill>
          <a:blip r:embed="rId3"/>
          <a:stretch>
            <a:fillRect/>
          </a:stretch>
        </p:blipFill>
        <p:spPr>
          <a:xfrm>
            <a:off x="4019179" y="2250970"/>
            <a:ext cx="4492951" cy="2356060"/>
          </a:xfrm>
          <a:prstGeom prst="roundRect">
            <a:avLst/>
          </a:prstGeom>
        </p:spPr>
      </p:pic>
      <p:sp>
        <p:nvSpPr>
          <p:cNvPr id="6" name="Title 5">
            <a:extLst>
              <a:ext uri="{FF2B5EF4-FFF2-40B4-BE49-F238E27FC236}">
                <a16:creationId xmlns:a16="http://schemas.microsoft.com/office/drawing/2014/main" id="{AC1263A5-88AA-B9BE-5D29-062334BA23EB}"/>
              </a:ext>
            </a:extLst>
          </p:cNvPr>
          <p:cNvSpPr>
            <a:spLocks noGrp="1"/>
          </p:cNvSpPr>
          <p:nvPr>
            <p:ph type="title"/>
          </p:nvPr>
        </p:nvSpPr>
        <p:spPr>
          <a:xfrm>
            <a:off x="483198" y="-1048038"/>
            <a:ext cx="10515600" cy="1048038"/>
          </a:xfrm>
        </p:spPr>
        <p:txBody>
          <a:bodyPr vert="horz" lIns="91440" tIns="45720" rIns="91440" bIns="45720" rtlCol="0" anchor="b">
            <a:normAutofit/>
          </a:bodyPr>
          <a:lstStyle/>
          <a:p>
            <a:r>
              <a:rPr lang="en-GB" dirty="0"/>
              <a:t>What skills are important?</a:t>
            </a:r>
          </a:p>
        </p:txBody>
      </p:sp>
    </p:spTree>
    <p:extLst>
      <p:ext uri="{BB962C8B-B14F-4D97-AF65-F5344CB8AC3E}">
        <p14:creationId xmlns:p14="http://schemas.microsoft.com/office/powerpoint/2010/main" val="1606229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5</a:t>
            </a:fld>
            <a:endParaRPr lang="en-US" dirty="0"/>
          </a:p>
        </p:txBody>
      </p:sp>
      <p:grpSp>
        <p:nvGrpSpPr>
          <p:cNvPr id="8" name="Group 7" descr="Diamond diagram for skills cards."/>
          <p:cNvGrpSpPr>
            <a:grpSpLocks noChangeAspect="1"/>
          </p:cNvGrpSpPr>
          <p:nvPr/>
        </p:nvGrpSpPr>
        <p:grpSpPr>
          <a:xfrm>
            <a:off x="1204930" y="668141"/>
            <a:ext cx="4442764" cy="5088210"/>
            <a:chOff x="0" y="0"/>
            <a:chExt cx="1323975" cy="1607514"/>
          </a:xfrm>
        </p:grpSpPr>
        <p:sp>
          <p:nvSpPr>
            <p:cNvPr id="11" name="Rectangle 10"/>
            <p:cNvSpPr/>
            <p:nvPr/>
          </p:nvSpPr>
          <p:spPr>
            <a:xfrm>
              <a:off x="457200" y="0"/>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 name="Rectangle 11"/>
            <p:cNvSpPr/>
            <p:nvPr/>
          </p:nvSpPr>
          <p:spPr>
            <a:xfrm>
              <a:off x="220718" y="331076"/>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 name="Rectangle 12"/>
            <p:cNvSpPr/>
            <p:nvPr/>
          </p:nvSpPr>
          <p:spPr>
            <a:xfrm>
              <a:off x="457200" y="662152"/>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 name="Rectangle 13"/>
            <p:cNvSpPr/>
            <p:nvPr/>
          </p:nvSpPr>
          <p:spPr>
            <a:xfrm>
              <a:off x="0" y="662152"/>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Rectangle 14"/>
            <p:cNvSpPr/>
            <p:nvPr/>
          </p:nvSpPr>
          <p:spPr>
            <a:xfrm>
              <a:off x="677918" y="331076"/>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6" name="Rectangle 15"/>
            <p:cNvSpPr/>
            <p:nvPr/>
          </p:nvSpPr>
          <p:spPr>
            <a:xfrm>
              <a:off x="457200" y="1324304"/>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7" name="Rectangle 16"/>
            <p:cNvSpPr/>
            <p:nvPr/>
          </p:nvSpPr>
          <p:spPr>
            <a:xfrm>
              <a:off x="236483" y="993228"/>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9" name="Rectangle 18"/>
            <p:cNvSpPr/>
            <p:nvPr/>
          </p:nvSpPr>
          <p:spPr>
            <a:xfrm>
              <a:off x="914400" y="662152"/>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1" name="Rectangle 20"/>
            <p:cNvSpPr/>
            <p:nvPr/>
          </p:nvSpPr>
          <p:spPr>
            <a:xfrm>
              <a:off x="677918" y="993228"/>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cxnSp>
        <p:nvCxnSpPr>
          <p:cNvPr id="22" name="Straight Arrow Connector 21">
            <a:extLst>
              <a:ext uri="{C183D7F6-B498-43B3-948B-1728B52AA6E4}">
                <adec:decorative xmlns:adec="http://schemas.microsoft.com/office/drawing/2017/decorative" val="1"/>
              </a:ext>
            </a:extLst>
          </p:cNvPr>
          <p:cNvCxnSpPr/>
          <p:nvPr/>
        </p:nvCxnSpPr>
        <p:spPr>
          <a:xfrm>
            <a:off x="6096000" y="668141"/>
            <a:ext cx="0" cy="5088210"/>
          </a:xfrm>
          <a:prstGeom prst="straightConnector1">
            <a:avLst/>
          </a:prstGeom>
          <a:ln w="57150">
            <a:solidFill>
              <a:schemeClr val="bg2"/>
            </a:solidFill>
            <a:headEnd type="arrow"/>
            <a:tailEnd type="arrow"/>
          </a:ln>
        </p:spPr>
        <p:style>
          <a:lnRef idx="1">
            <a:schemeClr val="dk1"/>
          </a:lnRef>
          <a:fillRef idx="0">
            <a:schemeClr val="dk1"/>
          </a:fillRef>
          <a:effectRef idx="0">
            <a:schemeClr val="dk1"/>
          </a:effectRef>
          <a:fontRef idx="minor">
            <a:schemeClr val="tx1"/>
          </a:fontRef>
        </p:style>
      </p:cxnSp>
      <p:sp>
        <p:nvSpPr>
          <p:cNvPr id="23" name="Rectangle 22"/>
          <p:cNvSpPr/>
          <p:nvPr/>
        </p:nvSpPr>
        <p:spPr>
          <a:xfrm>
            <a:off x="6868161" y="579535"/>
            <a:ext cx="3576319" cy="707886"/>
          </a:xfrm>
          <a:prstGeom prst="rect">
            <a:avLst/>
          </a:prstGeom>
        </p:spPr>
        <p:txBody>
          <a:bodyPr wrap="square">
            <a:spAutoFit/>
          </a:bodyPr>
          <a:lstStyle/>
          <a:p>
            <a:pPr algn="ctr">
              <a:spcAft>
                <a:spcPts val="1800"/>
              </a:spcAft>
              <a:buClr>
                <a:schemeClr val="bg1"/>
              </a:buClr>
            </a:pPr>
            <a:r>
              <a:rPr lang="en-US" sz="4000" b="1" dirty="0">
                <a:solidFill>
                  <a:schemeClr val="tx2"/>
                </a:solidFill>
                <a:latin typeface="Museo Sans 900"/>
              </a:rPr>
              <a:t>Most important</a:t>
            </a:r>
          </a:p>
        </p:txBody>
      </p:sp>
      <p:sp>
        <p:nvSpPr>
          <p:cNvPr id="24" name="Rectangle 23"/>
          <p:cNvSpPr/>
          <p:nvPr/>
        </p:nvSpPr>
        <p:spPr>
          <a:xfrm>
            <a:off x="6874104" y="4505835"/>
            <a:ext cx="3576319" cy="707886"/>
          </a:xfrm>
          <a:prstGeom prst="rect">
            <a:avLst/>
          </a:prstGeom>
        </p:spPr>
        <p:txBody>
          <a:bodyPr wrap="square">
            <a:spAutoFit/>
          </a:bodyPr>
          <a:lstStyle/>
          <a:p>
            <a:pPr algn="ctr">
              <a:spcAft>
                <a:spcPts val="1800"/>
              </a:spcAft>
              <a:buClr>
                <a:schemeClr val="bg1"/>
              </a:buClr>
            </a:pPr>
            <a:r>
              <a:rPr lang="en-US" sz="4000" b="1" dirty="0">
                <a:solidFill>
                  <a:schemeClr val="tx2"/>
                </a:solidFill>
                <a:latin typeface="Museo Sans 900"/>
              </a:rPr>
              <a:t>Least important</a:t>
            </a:r>
          </a:p>
        </p:txBody>
      </p:sp>
      <p:sp>
        <p:nvSpPr>
          <p:cNvPr id="3" name="Title 2">
            <a:extLst>
              <a:ext uri="{FF2B5EF4-FFF2-40B4-BE49-F238E27FC236}">
                <a16:creationId xmlns:a16="http://schemas.microsoft.com/office/drawing/2014/main" id="{D9E8AE06-0A30-9008-48E7-60DC85921B37}"/>
              </a:ext>
            </a:extLst>
          </p:cNvPr>
          <p:cNvSpPr>
            <a:spLocks noGrp="1"/>
          </p:cNvSpPr>
          <p:nvPr>
            <p:ph type="title"/>
          </p:nvPr>
        </p:nvSpPr>
        <p:spPr>
          <a:xfrm>
            <a:off x="483198" y="-1048038"/>
            <a:ext cx="10515600" cy="1048038"/>
          </a:xfrm>
        </p:spPr>
        <p:txBody>
          <a:bodyPr vert="horz" lIns="91440" tIns="45720" rIns="91440" bIns="45720" rtlCol="0" anchor="b">
            <a:normAutofit/>
          </a:bodyPr>
          <a:lstStyle/>
          <a:p>
            <a:r>
              <a:rPr lang="en-GB" dirty="0"/>
              <a:t>Skills cards diamond diagram</a:t>
            </a:r>
          </a:p>
        </p:txBody>
      </p:sp>
    </p:spTree>
    <p:extLst>
      <p:ext uri="{BB962C8B-B14F-4D97-AF65-F5344CB8AC3E}">
        <p14:creationId xmlns:p14="http://schemas.microsoft.com/office/powerpoint/2010/main" val="3033985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United Nations Sustainable Development Goals 1 - 17."/>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474" b="1474"/>
          <a:stretch>
            <a:fillRect/>
          </a:stretch>
        </p:blipFill>
        <p:spPr>
          <a:xfrm>
            <a:off x="312821" y="154908"/>
            <a:ext cx="11574379" cy="6510588"/>
          </a:xfrm>
        </p:spPr>
      </p:pic>
      <p:sp>
        <p:nvSpPr>
          <p:cNvPr id="2" name="Title 1">
            <a:extLst>
              <a:ext uri="{FF2B5EF4-FFF2-40B4-BE49-F238E27FC236}">
                <a16:creationId xmlns:a16="http://schemas.microsoft.com/office/drawing/2014/main" id="{C7798A12-CBC3-2B36-D17F-BDE8B0AC204A}"/>
              </a:ext>
            </a:extLst>
          </p:cNvPr>
          <p:cNvSpPr>
            <a:spLocks noGrp="1"/>
          </p:cNvSpPr>
          <p:nvPr>
            <p:ph type="title" idx="4294967295"/>
          </p:nvPr>
        </p:nvSpPr>
        <p:spPr>
          <a:xfrm>
            <a:off x="483198" y="-1202418"/>
            <a:ext cx="8007659" cy="1202418"/>
          </a:xfrm>
        </p:spPr>
        <p:txBody>
          <a:bodyPr vert="horz" lIns="91440" tIns="45720" rIns="91440" bIns="45720" rtlCol="0" anchor="b">
            <a:normAutofit fontScale="90000"/>
          </a:bodyPr>
          <a:lstStyle/>
          <a:p>
            <a:r>
              <a:rPr lang="en-GB" dirty="0"/>
              <a:t>Sustainable Development Goals</a:t>
            </a:r>
          </a:p>
        </p:txBody>
      </p:sp>
    </p:spTree>
    <p:extLst>
      <p:ext uri="{BB962C8B-B14F-4D97-AF65-F5344CB8AC3E}">
        <p14:creationId xmlns:p14="http://schemas.microsoft.com/office/powerpoint/2010/main" val="118613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Activity – My skills audit</a:t>
            </a:r>
          </a:p>
        </p:txBody>
      </p:sp>
      <p:sp>
        <p:nvSpPr>
          <p:cNvPr id="3" name="Slide Number Placeholder 2"/>
          <p:cNvSpPr>
            <a:spLocks noGrp="1"/>
          </p:cNvSpPr>
          <p:nvPr>
            <p:ph type="sldNum" sz="quarter" idx="4"/>
          </p:nvPr>
        </p:nvSpPr>
        <p:spPr/>
        <p:txBody>
          <a:bodyPr/>
          <a:lstStyle/>
          <a:p>
            <a:fld id="{540D144C-11AF-EC44-9A7A-00E7093A6A62}" type="slidenum">
              <a:rPr lang="en-US" smtClean="0"/>
              <a:pPr/>
              <a:t>7</a:t>
            </a:fld>
            <a:endParaRPr lang="en-US" dirty="0"/>
          </a:p>
        </p:txBody>
      </p:sp>
    </p:spTree>
    <p:extLst>
      <p:ext uri="{BB962C8B-B14F-4D97-AF65-F5344CB8AC3E}">
        <p14:creationId xmlns:p14="http://schemas.microsoft.com/office/powerpoint/2010/main" val="1074839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540D144C-11AF-EC44-9A7A-00E7093A6A62}" type="slidenum">
              <a:rPr lang="en-US" smtClean="0"/>
              <a:pPr/>
              <a:t>8</a:t>
            </a:fld>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3336067591"/>
              </p:ext>
            </p:extLst>
          </p:nvPr>
        </p:nvGraphicFramePr>
        <p:xfrm>
          <a:off x="628648" y="1443566"/>
          <a:ext cx="10877552" cy="4759962"/>
        </p:xfrm>
        <a:graphic>
          <a:graphicData uri="http://schemas.openxmlformats.org/drawingml/2006/table">
            <a:tbl>
              <a:tblPr firstRow="1" bandRow="1">
                <a:tableStyleId>{5C22544A-7EE6-4342-B048-85BDC9FD1C3A}</a:tableStyleId>
              </a:tblPr>
              <a:tblGrid>
                <a:gridCol w="2571752">
                  <a:extLst>
                    <a:ext uri="{9D8B030D-6E8A-4147-A177-3AD203B41FA5}">
                      <a16:colId xmlns:a16="http://schemas.microsoft.com/office/drawing/2014/main" val="20000"/>
                    </a:ext>
                  </a:extLst>
                </a:gridCol>
                <a:gridCol w="2571750">
                  <a:extLst>
                    <a:ext uri="{9D8B030D-6E8A-4147-A177-3AD203B41FA5}">
                      <a16:colId xmlns:a16="http://schemas.microsoft.com/office/drawing/2014/main" val="20001"/>
                    </a:ext>
                  </a:extLst>
                </a:gridCol>
                <a:gridCol w="3014662">
                  <a:extLst>
                    <a:ext uri="{9D8B030D-6E8A-4147-A177-3AD203B41FA5}">
                      <a16:colId xmlns:a16="http://schemas.microsoft.com/office/drawing/2014/main" val="20002"/>
                    </a:ext>
                  </a:extLst>
                </a:gridCol>
                <a:gridCol w="2719388">
                  <a:extLst>
                    <a:ext uri="{9D8B030D-6E8A-4147-A177-3AD203B41FA5}">
                      <a16:colId xmlns:a16="http://schemas.microsoft.com/office/drawing/2014/main" val="20003"/>
                    </a:ext>
                  </a:extLst>
                </a:gridCol>
              </a:tblGrid>
              <a:tr h="1295400">
                <a:tc>
                  <a:txBody>
                    <a:bodyPr/>
                    <a:lstStyle/>
                    <a:p>
                      <a:r>
                        <a:rPr lang="en-GB" sz="2200" dirty="0">
                          <a:latin typeface="Museo Sans 900"/>
                        </a:rPr>
                        <a:t>Skill</a:t>
                      </a:r>
                    </a:p>
                  </a:txBody>
                  <a:tcPr/>
                </a:tc>
                <a:tc>
                  <a:txBody>
                    <a:bodyPr/>
                    <a:lstStyle/>
                    <a:p>
                      <a:r>
                        <a:rPr lang="en-GB" sz="2200" dirty="0">
                          <a:latin typeface="Museo Sans 900"/>
                        </a:rPr>
                        <a:t>Rating</a:t>
                      </a:r>
                    </a:p>
                    <a:p>
                      <a:endParaRPr lang="en-GB" sz="2200" dirty="0">
                        <a:latin typeface="Museo Sans 900"/>
                      </a:endParaRPr>
                    </a:p>
                    <a:p>
                      <a:r>
                        <a:rPr lang="en-GB" sz="2200" dirty="0">
                          <a:latin typeface="Museo Sans 900"/>
                        </a:rPr>
                        <a:t>1                      5</a:t>
                      </a:r>
                    </a:p>
                  </a:txBody>
                  <a:tcPr/>
                </a:tc>
                <a:tc>
                  <a:txBody>
                    <a:bodyPr/>
                    <a:lstStyle/>
                    <a:p>
                      <a:r>
                        <a:rPr lang="en-GB" sz="2200" dirty="0">
                          <a:latin typeface="Museo Sans 900"/>
                        </a:rPr>
                        <a:t>When I demonstrated</a:t>
                      </a:r>
                      <a:r>
                        <a:rPr lang="en-GB" sz="2200" baseline="0" dirty="0">
                          <a:latin typeface="Museo Sans 900"/>
                        </a:rPr>
                        <a:t> this skill</a:t>
                      </a:r>
                      <a:endParaRPr lang="en-GB" sz="2200" dirty="0">
                        <a:latin typeface="Museo Sans 900"/>
                      </a:endParaRPr>
                    </a:p>
                  </a:txBody>
                  <a:tcPr/>
                </a:tc>
                <a:tc>
                  <a:txBody>
                    <a:bodyPr/>
                    <a:lstStyle/>
                    <a:p>
                      <a:r>
                        <a:rPr lang="en-GB" sz="2200" dirty="0">
                          <a:latin typeface="Museo Sans 900"/>
                        </a:rPr>
                        <a:t>Action</a:t>
                      </a:r>
                      <a:r>
                        <a:rPr lang="en-GB" sz="2200" baseline="0" dirty="0">
                          <a:latin typeface="Museo Sans 900"/>
                        </a:rPr>
                        <a:t> I could </a:t>
                      </a:r>
                      <a:endParaRPr lang="en-GB" sz="2200" dirty="0">
                        <a:latin typeface="Museo Sans 900"/>
                      </a:endParaRPr>
                    </a:p>
                    <a:p>
                      <a:pPr lvl="0">
                        <a:buNone/>
                      </a:pPr>
                      <a:r>
                        <a:rPr lang="en-GB" sz="2200" baseline="0" dirty="0">
                          <a:latin typeface="Museo Sans 900"/>
                        </a:rPr>
                        <a:t>take to improve this skill</a:t>
                      </a:r>
                      <a:endParaRPr lang="en-GB" sz="2200" dirty="0">
                        <a:latin typeface="Museo Sans 900"/>
                      </a:endParaRPr>
                    </a:p>
                  </a:txBody>
                  <a:tcPr/>
                </a:tc>
                <a:extLst>
                  <a:ext uri="{0D108BD9-81ED-4DB2-BD59-A6C34878D82A}">
                    <a16:rowId xmlns:a16="http://schemas.microsoft.com/office/drawing/2014/main" val="10000"/>
                  </a:ext>
                </a:extLst>
              </a:tr>
              <a:tr h="1154854">
                <a:tc>
                  <a:txBody>
                    <a:bodyPr/>
                    <a:lstStyle/>
                    <a:p>
                      <a:endParaRPr lang="en-GB" sz="2400" dirty="0"/>
                    </a:p>
                  </a:txBody>
                  <a:tcPr/>
                </a:tc>
                <a:tc>
                  <a:txBody>
                    <a:bodyPr/>
                    <a:lstStyle/>
                    <a:p>
                      <a:endParaRPr lang="en-GB" sz="2400" dirty="0"/>
                    </a:p>
                  </a:txBody>
                  <a:tcPr/>
                </a:tc>
                <a:tc>
                  <a:txBody>
                    <a:bodyPr/>
                    <a:lstStyle/>
                    <a:p>
                      <a:endParaRPr lang="en-GB" sz="2400" dirty="0"/>
                    </a:p>
                  </a:txBody>
                  <a:tcPr/>
                </a:tc>
                <a:tc>
                  <a:txBody>
                    <a:bodyPr/>
                    <a:lstStyle/>
                    <a:p>
                      <a:endParaRPr lang="en-GB" sz="2400" dirty="0"/>
                    </a:p>
                  </a:txBody>
                  <a:tcPr/>
                </a:tc>
                <a:extLst>
                  <a:ext uri="{0D108BD9-81ED-4DB2-BD59-A6C34878D82A}">
                    <a16:rowId xmlns:a16="http://schemas.microsoft.com/office/drawing/2014/main" val="10001"/>
                  </a:ext>
                </a:extLst>
              </a:tr>
              <a:tr h="1154854">
                <a:tc>
                  <a:txBody>
                    <a:bodyPr/>
                    <a:lstStyle/>
                    <a:p>
                      <a:endParaRPr lang="en-GB" sz="2400" dirty="0"/>
                    </a:p>
                  </a:txBody>
                  <a:tcPr/>
                </a:tc>
                <a:tc>
                  <a:txBody>
                    <a:bodyPr/>
                    <a:lstStyle/>
                    <a:p>
                      <a:endParaRPr lang="en-GB" sz="2400" dirty="0"/>
                    </a:p>
                  </a:txBody>
                  <a:tcPr/>
                </a:tc>
                <a:tc>
                  <a:txBody>
                    <a:bodyPr/>
                    <a:lstStyle/>
                    <a:p>
                      <a:endParaRPr lang="en-GB" sz="2400" dirty="0"/>
                    </a:p>
                  </a:txBody>
                  <a:tcPr/>
                </a:tc>
                <a:tc>
                  <a:txBody>
                    <a:bodyPr/>
                    <a:lstStyle/>
                    <a:p>
                      <a:endParaRPr lang="en-GB" sz="2400" dirty="0"/>
                    </a:p>
                  </a:txBody>
                  <a:tcPr/>
                </a:tc>
                <a:extLst>
                  <a:ext uri="{0D108BD9-81ED-4DB2-BD59-A6C34878D82A}">
                    <a16:rowId xmlns:a16="http://schemas.microsoft.com/office/drawing/2014/main" val="10002"/>
                  </a:ext>
                </a:extLst>
              </a:tr>
              <a:tr h="1154854">
                <a:tc>
                  <a:txBody>
                    <a:bodyPr/>
                    <a:lstStyle/>
                    <a:p>
                      <a:endParaRPr lang="en-GB" sz="2400" dirty="0"/>
                    </a:p>
                  </a:txBody>
                  <a:tcPr/>
                </a:tc>
                <a:tc>
                  <a:txBody>
                    <a:bodyPr/>
                    <a:lstStyle/>
                    <a:p>
                      <a:endParaRPr lang="en-GB" sz="2400" dirty="0"/>
                    </a:p>
                  </a:txBody>
                  <a:tcPr/>
                </a:tc>
                <a:tc>
                  <a:txBody>
                    <a:bodyPr/>
                    <a:lstStyle/>
                    <a:p>
                      <a:endParaRPr lang="en-GB" sz="2400" dirty="0"/>
                    </a:p>
                  </a:txBody>
                  <a:tcPr/>
                </a:tc>
                <a:tc>
                  <a:txBody>
                    <a:bodyPr/>
                    <a:lstStyle/>
                    <a:p>
                      <a:endParaRPr lang="en-GB" sz="2400" dirty="0"/>
                    </a:p>
                  </a:txBody>
                  <a:tcPr/>
                </a:tc>
                <a:extLst>
                  <a:ext uri="{0D108BD9-81ED-4DB2-BD59-A6C34878D82A}">
                    <a16:rowId xmlns:a16="http://schemas.microsoft.com/office/drawing/2014/main" val="10003"/>
                  </a:ext>
                </a:extLst>
              </a:tr>
            </a:tbl>
          </a:graphicData>
        </a:graphic>
      </p:graphicFrame>
      <p:cxnSp>
        <p:nvCxnSpPr>
          <p:cNvPr id="14" name="Straight Arrow Connector 13">
            <a:extLst>
              <a:ext uri="{C183D7F6-B498-43B3-948B-1728B52AA6E4}">
                <adec:decorative xmlns:adec="http://schemas.microsoft.com/office/drawing/2017/decorative" val="1"/>
              </a:ext>
            </a:extLst>
          </p:cNvPr>
          <p:cNvCxnSpPr/>
          <p:nvPr/>
        </p:nvCxnSpPr>
        <p:spPr>
          <a:xfrm>
            <a:off x="3317175" y="2004950"/>
            <a:ext cx="2110447" cy="0"/>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Title 17"/>
          <p:cNvSpPr>
            <a:spLocks noGrp="1"/>
          </p:cNvSpPr>
          <p:nvPr>
            <p:ph type="title" idx="4294967295"/>
          </p:nvPr>
        </p:nvSpPr>
        <p:spPr>
          <a:xfrm>
            <a:off x="3258554" y="280881"/>
            <a:ext cx="5674893"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800" b="1" i="0" u="none" strike="noStrike" kern="1200" cap="none" spc="0" normalizeH="0" baseline="0" noProof="0" dirty="0">
                <a:ln>
                  <a:noFill/>
                </a:ln>
                <a:solidFill>
                  <a:schemeClr val="bg1"/>
                </a:solidFill>
                <a:effectLst/>
                <a:uLnTx/>
                <a:uFillTx/>
                <a:latin typeface="Museo Sans 900"/>
                <a:ea typeface="+mn-ea"/>
                <a:cs typeface="+mn-cs"/>
              </a:rPr>
              <a:t>My skills audit</a:t>
            </a:r>
          </a:p>
        </p:txBody>
      </p:sp>
    </p:spTree>
    <p:extLst>
      <p:ext uri="{BB962C8B-B14F-4D97-AF65-F5344CB8AC3E}">
        <p14:creationId xmlns:p14="http://schemas.microsoft.com/office/powerpoint/2010/main" val="2474631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Activity – Taking part in the digital world</a:t>
            </a:r>
          </a:p>
        </p:txBody>
      </p:sp>
      <p:sp>
        <p:nvSpPr>
          <p:cNvPr id="3" name="Slide Number Placeholder 2"/>
          <p:cNvSpPr>
            <a:spLocks noGrp="1"/>
          </p:cNvSpPr>
          <p:nvPr>
            <p:ph type="sldNum" sz="quarter" idx="4"/>
          </p:nvPr>
        </p:nvSpPr>
        <p:spPr/>
        <p:txBody>
          <a:bodyPr/>
          <a:lstStyle/>
          <a:p>
            <a:fld id="{540D144C-11AF-EC44-9A7A-00E7093A6A62}" type="slidenum">
              <a:rPr lang="en-US" smtClean="0"/>
              <a:pPr/>
              <a:t>9</a:t>
            </a:fld>
            <a:endParaRPr lang="en-US" dirty="0"/>
          </a:p>
        </p:txBody>
      </p:sp>
    </p:spTree>
    <p:extLst>
      <p:ext uri="{BB962C8B-B14F-4D97-AF65-F5344CB8AC3E}">
        <p14:creationId xmlns:p14="http://schemas.microsoft.com/office/powerpoint/2010/main" val="1539757771"/>
      </p:ext>
    </p:extLst>
  </p:cSld>
  <p:clrMapOvr>
    <a:masterClrMapping/>
  </p:clrMapOvr>
</p:sld>
</file>

<file path=ppt/theme/theme1.xml><?xml version="1.0" encoding="utf-8"?>
<a:theme xmlns:a="http://schemas.openxmlformats.org/drawingml/2006/main" name="Title Slide">
  <a:themeElements>
    <a:clrScheme name="Custom 4">
      <a:dk1>
        <a:srgbClr val="000000"/>
      </a:dk1>
      <a:lt1>
        <a:srgbClr val="FFFFFF"/>
      </a:lt1>
      <a:dk2>
        <a:srgbClr val="1A70B8"/>
      </a:dk2>
      <a:lt2>
        <a:srgbClr val="34A9E1"/>
      </a:lt2>
      <a:accent1>
        <a:srgbClr val="38AA34"/>
      </a:accent1>
      <a:accent2>
        <a:srgbClr val="93C11C"/>
      </a:accent2>
      <a:accent3>
        <a:srgbClr val="E94D18"/>
      </a:accent3>
      <a:accent4>
        <a:srgbClr val="F39100"/>
      </a:accent4>
      <a:accent5>
        <a:srgbClr val="00A19A"/>
      </a:accent5>
      <a:accent6>
        <a:srgbClr val="D60651"/>
      </a:accent6>
      <a:hlink>
        <a:srgbClr val="1A70B8"/>
      </a:hlink>
      <a:folHlink>
        <a:srgbClr val="34A9E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344A65374374646AD957C56C8E6910A" ma:contentTypeVersion="16" ma:contentTypeDescription="Create a new document." ma:contentTypeScope="" ma:versionID="a0e59a263e35a9f39e4c0fbc11097aa8">
  <xsd:schema xmlns:xsd="http://www.w3.org/2001/XMLSchema" xmlns:xs="http://www.w3.org/2001/XMLSchema" xmlns:p="http://schemas.microsoft.com/office/2006/metadata/properties" xmlns:ns2="2ea0d13e-6662-48b9-9f16-362ada5ac052" xmlns:ns3="a78c6f89-7204-4a13-b146-5119ac872cc6" targetNamespace="http://schemas.microsoft.com/office/2006/metadata/properties" ma:root="true" ma:fieldsID="c8a924fadd8bc2c46aac68f84d54ebbc" ns2:_="" ns3:_="">
    <xsd:import namespace="2ea0d13e-6662-48b9-9f16-362ada5ac052"/>
    <xsd:import namespace="a78c6f89-7204-4a13-b146-5119ac872cc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a0d13e-6662-48b9-9f16-362ada5ac0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d16e63b-c26a-410b-bdb1-f6730d3fbc2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78c6f89-7204-4a13-b146-5119ac872cc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a3f35-dee1-4f77-87a5-c9318aeb907a}" ma:internalName="TaxCatchAll" ma:showField="CatchAllData" ma:web="a78c6f89-7204-4a13-b146-5119ac872cc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a78c6f89-7204-4a13-b146-5119ac872cc6" xsi:nil="true"/>
    <lcf76f155ced4ddcb4097134ff3c332f xmlns="2ea0d13e-6662-48b9-9f16-362ada5ac05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F4A663B-4EAA-476B-8BDA-6F9D96F435BA}">
  <ds:schemaRefs>
    <ds:schemaRef ds:uri="http://schemas.microsoft.com/sharepoint/v3/contenttype/forms"/>
  </ds:schemaRefs>
</ds:datastoreItem>
</file>

<file path=customXml/itemProps2.xml><?xml version="1.0" encoding="utf-8"?>
<ds:datastoreItem xmlns:ds="http://schemas.openxmlformats.org/officeDocument/2006/customXml" ds:itemID="{0C2BCEFC-2233-4CDE-9711-32F1EC3709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a0d13e-6662-48b9-9f16-362ada5ac052"/>
    <ds:schemaRef ds:uri="a78c6f89-7204-4a13-b146-5119ac872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5C0300F-30EA-4A14-95EE-F144E7A05F9F}">
  <ds:schemaRefs>
    <ds:schemaRef ds:uri="http://purl.org/dc/elements/1.1/"/>
    <ds:schemaRef ds:uri="http://schemas.openxmlformats.org/package/2006/metadata/core-properties"/>
    <ds:schemaRef ds:uri="2ea0d13e-6662-48b9-9f16-362ada5ac052"/>
    <ds:schemaRef ds:uri="http://www.w3.org/XML/1998/namespace"/>
    <ds:schemaRef ds:uri="http://schemas.microsoft.com/office/2006/documentManagement/types"/>
    <ds:schemaRef ds:uri="http://schemas.microsoft.com/office/infopath/2007/PartnerControls"/>
    <ds:schemaRef ds:uri="a78c6f89-7204-4a13-b146-5119ac872cc6"/>
    <ds:schemaRef ds:uri="http://schemas.microsoft.com/office/2006/metadata/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0</TotalTime>
  <Words>2444</Words>
  <Application>Microsoft Office PowerPoint</Application>
  <PresentationFormat>Widescreen</PresentationFormat>
  <Paragraphs>158</Paragraphs>
  <Slides>22</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Museo Sans 300</vt:lpstr>
      <vt:lpstr>Museo Sans 900</vt:lpstr>
      <vt:lpstr>Title Slide</vt:lpstr>
      <vt:lpstr>Education unlocks  skills and employment</vt:lpstr>
      <vt:lpstr>Activity – What skills are important?</vt:lpstr>
      <vt:lpstr>What skills might be important…</vt:lpstr>
      <vt:lpstr>What skills are important?</vt:lpstr>
      <vt:lpstr>Skills cards diamond diagram</vt:lpstr>
      <vt:lpstr>Sustainable Development Goals</vt:lpstr>
      <vt:lpstr>Activity – My skills audit</vt:lpstr>
      <vt:lpstr>My skills audit</vt:lpstr>
      <vt:lpstr>Activity – Taking part in the digital world</vt:lpstr>
      <vt:lpstr>In 2030…</vt:lpstr>
      <vt:lpstr>Many jobs are changing because of automation – using technology to do things that people used to do before.  </vt:lpstr>
      <vt:lpstr>Types of digital skills</vt:lpstr>
      <vt:lpstr>How do you use digital skills in your life?</vt:lpstr>
      <vt:lpstr>Equal skills opportunities</vt:lpstr>
      <vt:lpstr>Setting up code clubs</vt:lpstr>
      <vt:lpstr>Activity – Sharing skills across our communities</vt:lpstr>
      <vt:lpstr>Learning skills</vt:lpstr>
      <vt:lpstr>Skills Friendly Cities</vt:lpstr>
      <vt:lpstr>Learning skills and community</vt:lpstr>
      <vt:lpstr>Me</vt:lpstr>
      <vt:lpstr>Planning your skill-sharing activity:</vt:lpstr>
      <vt:lpstr>© Theirworld 2021. All rights reserved.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Eagleton</dc:creator>
  <cp:lastModifiedBy>Olivia Arnold</cp:lastModifiedBy>
  <cp:revision>338</cp:revision>
  <dcterms:created xsi:type="dcterms:W3CDTF">2019-11-26T10:13:47Z</dcterms:created>
  <dcterms:modified xsi:type="dcterms:W3CDTF">2024-11-25T13:12:22Z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0x0101008344A65374374646AD957C56C8E6910A</vt:lpwstr>
  </property>
  <property fmtid="{D5CDD505-2E9C-101B-9397-08002B2CF9AE}" pid="3" name="MediaServiceImageTags">
    <vt:lpwstr/>
  </property>
</Properties>
</file>