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6"/>
  </p:notesMasterIdLst>
  <p:sldIdLst>
    <p:sldId id="258" r:id="rId5"/>
    <p:sldId id="359" r:id="rId6"/>
    <p:sldId id="337" r:id="rId7"/>
    <p:sldId id="344" r:id="rId8"/>
    <p:sldId id="345" r:id="rId9"/>
    <p:sldId id="360" r:id="rId10"/>
    <p:sldId id="364" r:id="rId11"/>
    <p:sldId id="365" r:id="rId12"/>
    <p:sldId id="366" r:id="rId13"/>
    <p:sldId id="361" r:id="rId14"/>
    <p:sldId id="367" r:id="rId15"/>
    <p:sldId id="371" r:id="rId16"/>
    <p:sldId id="368" r:id="rId17"/>
    <p:sldId id="349" r:id="rId18"/>
    <p:sldId id="350" r:id="rId19"/>
    <p:sldId id="362" r:id="rId20"/>
    <p:sldId id="369" r:id="rId21"/>
    <p:sldId id="353" r:id="rId22"/>
    <p:sldId id="370" r:id="rId23"/>
    <p:sldId id="314" r:id="rId24"/>
    <p:sldId id="36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 Spillius" initials="A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B43A05-FC9C-CAE8-F613-18734B0E524A}" v="22" dt="2024-11-11T17:41:13.224"/>
    <p1510:client id="{F9EDE49B-C45A-4D28-BC05-BF66278BD35D}" v="49" dt="2024-11-11T14:55:24.644"/>
  </p1510:revLst>
</p1510:revInfo>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67" autoAdjust="0"/>
    <p:restoredTop sz="86441" autoAdjust="0"/>
  </p:normalViewPr>
  <p:slideViewPr>
    <p:cSldViewPr snapToGrid="0" snapToObjects="1">
      <p:cViewPr varScale="1">
        <p:scale>
          <a:sx n="63" d="100"/>
          <a:sy n="63" d="100"/>
        </p:scale>
        <p:origin x="52" y="12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70" d="100"/>
        <a:sy n="7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1" i="0">
                <a:latin typeface="Museo Sans 900" panose="02000000000000000000" pitchFamily="2" charset="77"/>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1" i="0">
                <a:latin typeface="Museo Sans 900" panose="02000000000000000000" pitchFamily="2" charset="77"/>
              </a:defRPr>
            </a:lvl1pPr>
          </a:lstStyle>
          <a:p>
            <a:fld id="{8D84169C-1A20-DF48-8719-5A8AAF97B33E}" type="datetimeFigureOut">
              <a:rPr lang="en-US" smtClean="0"/>
              <a:pPr/>
              <a:t>11/25/2024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1" i="0">
                <a:latin typeface="Museo Sans 900" panose="02000000000000000000" pitchFamily="2" charset="77"/>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1" i="0">
                <a:latin typeface="Museo Sans 900" panose="02000000000000000000" pitchFamily="2" charset="77"/>
              </a:defRPr>
            </a:lvl1pPr>
          </a:lstStyle>
          <a:p>
            <a:fld id="{83B237C5-EB2C-6243-B2A5-C02EBBD9358B}" type="slidenum">
              <a:rPr lang="en-US" smtClean="0"/>
              <a:pPr/>
              <a:t>‹#›</a:t>
            </a:fld>
            <a:endParaRPr lang="en-US" dirty="0"/>
          </a:p>
        </p:txBody>
      </p:sp>
    </p:spTree>
    <p:extLst>
      <p:ext uri="{BB962C8B-B14F-4D97-AF65-F5344CB8AC3E}">
        <p14:creationId xmlns:p14="http://schemas.microsoft.com/office/powerpoint/2010/main" val="487058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b="1" i="0" kern="1200">
        <a:solidFill>
          <a:schemeClr val="tx1"/>
        </a:solidFill>
        <a:latin typeface="Museo Sans 900" panose="02000000000000000000" pitchFamily="2" charset="77"/>
        <a:ea typeface="+mn-ea"/>
        <a:cs typeface="+mn-cs"/>
      </a:defRPr>
    </a:lvl1pPr>
    <a:lvl2pPr marL="457200" algn="l" defTabSz="914400" rtl="0" eaLnBrk="1" latinLnBrk="0" hangingPunct="1">
      <a:defRPr sz="1200" b="1" i="0" kern="1200">
        <a:solidFill>
          <a:schemeClr val="tx1"/>
        </a:solidFill>
        <a:latin typeface="Museo Sans 900" panose="02000000000000000000" pitchFamily="2" charset="77"/>
        <a:ea typeface="+mn-ea"/>
        <a:cs typeface="+mn-cs"/>
      </a:defRPr>
    </a:lvl2pPr>
    <a:lvl3pPr marL="914400" algn="l" defTabSz="914400" rtl="0" eaLnBrk="1" latinLnBrk="0" hangingPunct="1">
      <a:defRPr sz="1200" b="1" i="0" kern="1200">
        <a:solidFill>
          <a:schemeClr val="tx1"/>
        </a:solidFill>
        <a:latin typeface="Museo Sans 900" panose="02000000000000000000" pitchFamily="2" charset="77"/>
        <a:ea typeface="+mn-ea"/>
        <a:cs typeface="+mn-cs"/>
      </a:defRPr>
    </a:lvl3pPr>
    <a:lvl4pPr marL="1371600" algn="l" defTabSz="914400" rtl="0" eaLnBrk="1" latinLnBrk="0" hangingPunct="1">
      <a:defRPr sz="1200" b="1" i="0" kern="1200">
        <a:solidFill>
          <a:schemeClr val="tx1"/>
        </a:solidFill>
        <a:latin typeface="Museo Sans 900" panose="02000000000000000000" pitchFamily="2" charset="77"/>
        <a:ea typeface="+mn-ea"/>
        <a:cs typeface="+mn-cs"/>
      </a:defRPr>
    </a:lvl4pPr>
    <a:lvl5pPr marL="1828800" algn="l" defTabSz="914400" rtl="0" eaLnBrk="1" latinLnBrk="0" hangingPunct="1">
      <a:defRPr sz="1200" b="1" i="0" kern="1200">
        <a:solidFill>
          <a:schemeClr val="tx1"/>
        </a:solidFill>
        <a:latin typeface="Museo Sans 900" panose="02000000000000000000" pitchFamily="2"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a:t>This</a:t>
            </a:r>
            <a:r>
              <a:rPr lang="en-GB" b="0" baseline="0" dirty="0"/>
              <a:t> slideshow is designed for use alongside the </a:t>
            </a:r>
            <a:r>
              <a:rPr lang="en-GB" b="1" baseline="0" dirty="0"/>
              <a:t>Education unlocks skills and employment </a:t>
            </a:r>
            <a:r>
              <a:rPr lang="en-GB" b="0" baseline="0" dirty="0"/>
              <a:t>activities for ages 7-11.</a:t>
            </a:r>
          </a:p>
          <a:p>
            <a:endParaRPr lang="en-GB" sz="1200" b="0" i="0" kern="1200" baseline="0" dirty="0">
              <a:solidFill>
                <a:schemeClr val="tx1"/>
              </a:solidFill>
              <a:effectLst/>
              <a:latin typeface="Museo Sans 900" panose="02000000000000000000" pitchFamily="2" charset="77"/>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These fun and easily-adapted activities help young people to develop the skills they need to be effective change makers in their lives, their communities and the world around them.</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Learners will consider their own personal skill set and work collaboratively to rank different types of skills. They will find out about the Sustainable Development Goals and imagine a job of the future that could help one of these global goals to be achieved. Learners will investigate how we learn skills and identify things that can support this learning process, as well as potential barriers. In the final activity, learners are asked to choose a skill that they would like to develop and create a toolkit to help support this learning. </a:t>
            </a:r>
          </a:p>
        </p:txBody>
      </p:sp>
      <p:sp>
        <p:nvSpPr>
          <p:cNvPr id="4" name="Slide Number Placeholder 3"/>
          <p:cNvSpPr>
            <a:spLocks noGrp="1"/>
          </p:cNvSpPr>
          <p:nvPr>
            <p:ph type="sldNum" sz="quarter" idx="10"/>
          </p:nvPr>
        </p:nvSpPr>
        <p:spPr/>
        <p:txBody>
          <a:bodyPr/>
          <a:lstStyle/>
          <a:p>
            <a:fld id="{83B237C5-EB2C-6243-B2A5-C02EBBD9358B}" type="slidenum">
              <a:rPr lang="en-US" smtClean="0"/>
              <a:pPr/>
              <a:t>1</a:t>
            </a:fld>
            <a:endParaRPr lang="en-US" dirty="0"/>
          </a:p>
        </p:txBody>
      </p:sp>
    </p:spTree>
    <p:extLst>
      <p:ext uri="{BB962C8B-B14F-4D97-AF65-F5344CB8AC3E}">
        <p14:creationId xmlns:p14="http://schemas.microsoft.com/office/powerpoint/2010/main" val="3647412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10</a:t>
            </a:fld>
            <a:endParaRPr lang="en-US" dirty="0"/>
          </a:p>
        </p:txBody>
      </p:sp>
    </p:spTree>
    <p:extLst>
      <p:ext uri="{BB962C8B-B14F-4D97-AF65-F5344CB8AC3E}">
        <p14:creationId xmlns:p14="http://schemas.microsoft.com/office/powerpoint/2010/main" val="1859672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whether they have heard of the Sustainable Development Goals. Learners are introduced to these goals in the Education can unlock big change activities for ages 11-16.</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in 2015, countries all over the world came together to commit to the Sustainable Development Goals. The SDGS, also known as the Global Goals, are a set of goals and targets aimed at making the world a better place by 2030. The goals apply to everyone, young or old, in all of the 193 countries that signed up to them. </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2763149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work out how old they will be in 2030. Point out that in 2030, learners might be working. Or they might be studying or training for a future career. Invite learners to share their thoughts about what they might be doing in 2030 with a partner. What job might they have? What would they like to be studying or in training for?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it is likely that many young people at school today will have a job in the future that doesn’t exist yet. Similarly, many of the jobs people do today didn’t exist when their parents were children.</a:t>
            </a:r>
          </a:p>
          <a:p>
            <a:endParaRPr lang="en-GB" b="0" dirty="0"/>
          </a:p>
          <a:p>
            <a:r>
              <a:rPr lang="en-GB" sz="1200" b="0" i="0" kern="1200" dirty="0">
                <a:solidFill>
                  <a:schemeClr val="tx1"/>
                </a:solidFill>
                <a:effectLst/>
                <a:latin typeface="Museo Sans 900" panose="02000000000000000000" pitchFamily="2" charset="77"/>
                <a:ea typeface="+mn-ea"/>
                <a:cs typeface="+mn-cs"/>
              </a:rPr>
              <a:t>Discuss learners’ ideas about why they think this is. </a:t>
            </a:r>
            <a:endParaRPr lang="en-GB"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989913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Explain that one of the reasons for</a:t>
            </a:r>
            <a:r>
              <a:rPr lang="en-GB" sz="1200" b="0" i="0" kern="1200" baseline="0" dirty="0">
                <a:solidFill>
                  <a:schemeClr val="tx1"/>
                </a:solidFill>
                <a:effectLst/>
                <a:latin typeface="Museo Sans 900" panose="02000000000000000000" pitchFamily="2" charset="77"/>
                <a:ea typeface="+mn-ea"/>
                <a:cs typeface="+mn-cs"/>
              </a:rPr>
              <a:t> this is</a:t>
            </a:r>
            <a:r>
              <a:rPr lang="en-GB" sz="1200" b="0" i="0" kern="1200" dirty="0">
                <a:solidFill>
                  <a:schemeClr val="tx1"/>
                </a:solidFill>
                <a:effectLst/>
                <a:latin typeface="Museo Sans 900" panose="02000000000000000000" pitchFamily="2" charset="77"/>
                <a:ea typeface="+mn-ea"/>
                <a:cs typeface="+mn-cs"/>
              </a:rPr>
              <a:t> automation – using technology to do things that people used to do before. Automation means that some existing jobs won’t be needed in the future but other jobs will be created to support these technological changes.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Ask learners for examples of things we use technology for such as buying and selling things online, virtual learning or making things in factories. You might like to extend this discussion by asking learners to reflect on how they think our use of technology has changed during the Covid-19 pandemic.</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new jobs are also needed now and in the future to tackle the challenges facing our world and achieve the SDGs.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989913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each choose one of the SDGs and think of a job in the future that could help to achieve this goal. They should draw an annotated picture to describe what this job will be like and what global problem it will help to solve.</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Encourage learners to be as creative as possible and imagine a world where anything is possible. Perhaps they could be an engineer who develops a new way of using renewable energy (SDG7 – Affordable and Clean Energy) or a computer programmer who controls drones that fly around removing carbon dioxide from the atmosphere (SDG10 – Climate action) or a scientist who finds a cure for malaria (SDG3 – Good Health and Well-being).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14</a:t>
            </a:fld>
            <a:endParaRPr lang="en-US" dirty="0"/>
          </a:p>
        </p:txBody>
      </p:sp>
    </p:spTree>
    <p:extLst>
      <p:ext uri="{BB962C8B-B14F-4D97-AF65-F5344CB8AC3E}">
        <p14:creationId xmlns:p14="http://schemas.microsoft.com/office/powerpoint/2010/main" val="1476155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Allow time for learners to share their imaginary jobs with others. Some suggested discussion questions are provided on this slide. </a:t>
            </a:r>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15</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think about one of the skills they have and discuss with a partner (or in a larger group) how they learned this skill. Additional information to prompt this thinking and discussion is provided below:</a:t>
            </a:r>
          </a:p>
          <a:p>
            <a:pPr lvl="0"/>
            <a:endParaRPr lang="en-GB" sz="1200" b="0" i="0" kern="1200" dirty="0">
              <a:solidFill>
                <a:schemeClr val="tx1"/>
              </a:solidFill>
              <a:effectLst/>
              <a:latin typeface="Museo Sans 900" panose="02000000000000000000" pitchFamily="2" charset="77"/>
              <a:ea typeface="+mn-ea"/>
              <a:cs typeface="+mn-cs"/>
            </a:endParaRP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Where did they learn this skill? </a:t>
            </a:r>
            <a:r>
              <a:rPr lang="en-GB" sz="1200" b="0" i="0" kern="1200" dirty="0">
                <a:solidFill>
                  <a:schemeClr val="tx1"/>
                </a:solidFill>
                <a:effectLst/>
                <a:latin typeface="Museo Sans 900" panose="02000000000000000000" pitchFamily="2" charset="77"/>
                <a:ea typeface="+mn-ea"/>
                <a:cs typeface="+mn-cs"/>
              </a:rPr>
              <a:t>We learn skills in lots of different places – at school, online, at home or in other places in our community. We are learning skills all the time throughout our lives.</a:t>
            </a: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Who or what helped them to learn this skill? </a:t>
            </a:r>
            <a:r>
              <a:rPr lang="en-GB" sz="1200" b="0" i="0" kern="1200" dirty="0">
                <a:solidFill>
                  <a:schemeClr val="tx1"/>
                </a:solidFill>
                <a:effectLst/>
                <a:latin typeface="Museo Sans 900" panose="02000000000000000000" pitchFamily="2" charset="77"/>
                <a:ea typeface="+mn-ea"/>
                <a:cs typeface="+mn-cs"/>
              </a:rPr>
              <a:t>For example, this might be other people teaching or showing us how to do something, or offering them encouragement. It might be having the necessary equipment, space or time to learn and practice a skill. It might be having self-belief and motivation to keep going and practice a skill. </a:t>
            </a:r>
          </a:p>
          <a:p>
            <a:pPr marL="171450" lvl="0" indent="-171450">
              <a:buFont typeface="Arial" panose="020B0604020202020204" pitchFamily="34" charset="0"/>
              <a:buChar char="•"/>
            </a:pPr>
            <a:r>
              <a:rPr lang="en-GB" sz="1200" b="1" i="0" kern="1200" dirty="0">
                <a:solidFill>
                  <a:schemeClr val="tx1"/>
                </a:solidFill>
                <a:effectLst/>
                <a:latin typeface="Museo Sans 900" panose="02000000000000000000" pitchFamily="2" charset="77"/>
                <a:ea typeface="+mn-ea"/>
                <a:cs typeface="+mn-cs"/>
              </a:rPr>
              <a:t>What might make it difficult to learn a new skill? </a:t>
            </a:r>
            <a:r>
              <a:rPr lang="en-GB" sz="1200" b="0" i="0" kern="1200" dirty="0">
                <a:solidFill>
                  <a:schemeClr val="tx1"/>
                </a:solidFill>
                <a:effectLst/>
                <a:latin typeface="Museo Sans 900" panose="02000000000000000000" pitchFamily="2" charset="77"/>
                <a:ea typeface="+mn-ea"/>
                <a:cs typeface="+mn-cs"/>
              </a:rPr>
              <a:t>We will all have some skills that we naturally find easier to do or learn. There will also be some skills that we enjoy learning more than others. However, there may also be other things that can make it more difficult. For example, we might not have the equipment, space or time we need to learn a skill or someone to teach us how to do it. </a:t>
            </a:r>
          </a:p>
          <a:p>
            <a:endParaRPr lang="en-GB"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989913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Say that many young people around the world don’t have the skills they need for life and work in the future. Share the facts on this slide and explain that things like living in poverty can make it more difficult to have the opportunity to go to school and learn skills. Girls, refugees and children with disabilities are all more likely to be out of school and missing out on learning.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18</a:t>
            </a:fld>
            <a:endParaRPr lang="en-US" dirty="0"/>
          </a:p>
        </p:txBody>
      </p:sp>
    </p:spTree>
    <p:extLst>
      <p:ext uri="{BB962C8B-B14F-4D97-AF65-F5344CB8AC3E}">
        <p14:creationId xmlns:p14="http://schemas.microsoft.com/office/powerpoint/2010/main" val="31928413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useo Sans 900" panose="02000000000000000000" pitchFamily="2" charset="77"/>
                <a:ea typeface="+mn-ea"/>
                <a:cs typeface="+mn-cs"/>
              </a:rPr>
              <a:t>Digital skills are very important in our lives and we will need them even more in the future. We use digital skills in lots of different ways such as to buy and sell things, find things out and communicate with other people. </a:t>
            </a:r>
          </a:p>
          <a:p>
            <a:endParaRPr lang="en-GB" sz="1200" b="0" i="0" kern="1200" dirty="0">
              <a:solidFill>
                <a:schemeClr val="tx1"/>
              </a:solidFill>
              <a:effectLst/>
              <a:latin typeface="Museo Sans 900" panose="02000000000000000000" pitchFamily="2" charset="77"/>
              <a:ea typeface="+mn-ea"/>
              <a:cs typeface="+mn-cs"/>
            </a:endParaRPr>
          </a:p>
          <a:p>
            <a:r>
              <a:rPr lang="en-GB" sz="1200" b="0" i="0" kern="1200" dirty="0">
                <a:solidFill>
                  <a:schemeClr val="tx1"/>
                </a:solidFill>
                <a:effectLst/>
                <a:latin typeface="Museo Sans 900" panose="02000000000000000000" pitchFamily="2" charset="77"/>
                <a:ea typeface="+mn-ea"/>
                <a:cs typeface="+mn-cs"/>
              </a:rPr>
              <a:t>But some things can make it more difficult for young people to learn the digital skills they need. Some young people might not have the chance to learn skills because they have to work or help out at home. Or some young people might not have the equipment they need to learn or people to help them. Poorer families might not be able to afford an internet connection or a digital device such as a laptop or computer. Some people might live in remote areas without reliable internet coverage.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 has been working with partner organisations to set up Code Clubs to help to help some girls and young women learn digital skills. 1300 students aged 6-25 have taken part in Tanzania, Uganda, Zimbabwe, Kenya and Nigeria and Lebanon. </a:t>
            </a:r>
          </a:p>
          <a:p>
            <a:endParaRPr lang="en-GB" b="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The Code Clubs provide a safe place for the girls to learn, play and create. In the clubs, the girls learn how to build a computer, make games and artwork, and use code. The older girls also learn how to build their own websites as well as gaining skills for to help them get jobs or set up their own business in the future.  </a:t>
            </a:r>
            <a:endParaRPr lang="en-GB" sz="1200" b="1" i="0" kern="1200" dirty="0">
              <a:solidFill>
                <a:schemeClr val="tx1"/>
              </a:solidFill>
              <a:effectLst/>
              <a:latin typeface="Museo Sans 900" panose="02000000000000000000" pitchFamily="2" charset="77"/>
              <a:ea typeface="+mn-ea"/>
              <a:cs typeface="+mn-cs"/>
            </a:endParaRPr>
          </a:p>
          <a:p>
            <a:endParaRPr lang="en-GB" b="1"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i="0" kern="1200" dirty="0">
                <a:solidFill>
                  <a:schemeClr val="tx1"/>
                </a:solidFill>
                <a:effectLst/>
                <a:latin typeface="Museo Sans 900" panose="02000000000000000000" pitchFamily="2" charset="77"/>
                <a:ea typeface="+mn-ea"/>
                <a:cs typeface="+mn-cs"/>
              </a:rPr>
              <a:t>Photo credit:</a:t>
            </a:r>
            <a:r>
              <a:rPr lang="en-GB" sz="1200" b="0" i="0" kern="1200" dirty="0">
                <a:solidFill>
                  <a:schemeClr val="tx1"/>
                </a:solidFill>
                <a:effectLst/>
                <a:latin typeface="Museo Sans 900" panose="02000000000000000000" pitchFamily="2" charset="77"/>
                <a:ea typeface="+mn-ea"/>
                <a:cs typeface="+mn-cs"/>
              </a:rPr>
              <a:t> </a:t>
            </a:r>
            <a:r>
              <a:rPr lang="en-GB" sz="1200" b="0" i="0" kern="1200" dirty="0" err="1">
                <a:solidFill>
                  <a:schemeClr val="tx1"/>
                </a:solidFill>
                <a:effectLst/>
                <a:latin typeface="Museo Sans 900" panose="02000000000000000000" pitchFamily="2" charset="77"/>
                <a:ea typeface="+mn-ea"/>
                <a:cs typeface="+mn-cs"/>
              </a:rPr>
              <a:t>Theirworld</a:t>
            </a:r>
            <a:r>
              <a:rPr lang="en-GB" sz="1200" b="0" i="0" kern="1200" dirty="0">
                <a:solidFill>
                  <a:schemeClr val="tx1"/>
                </a:solidFill>
                <a:effectLst/>
                <a:latin typeface="Museo Sans 900" panose="02000000000000000000" pitchFamily="2" charset="77"/>
                <a:ea typeface="+mn-ea"/>
                <a:cs typeface="+mn-cs"/>
              </a:rPr>
              <a:t>/</a:t>
            </a:r>
            <a:r>
              <a:rPr lang="en-GB" sz="1200" b="0" i="0" kern="1200" dirty="0" err="1">
                <a:solidFill>
                  <a:schemeClr val="tx1"/>
                </a:solidFill>
                <a:effectLst/>
                <a:latin typeface="Museo Sans 900" panose="02000000000000000000" pitchFamily="2" charset="77"/>
                <a:ea typeface="+mn-ea"/>
                <a:cs typeface="+mn-cs"/>
              </a:rPr>
              <a:t>Olusola</a:t>
            </a:r>
            <a:r>
              <a:rPr lang="en-GB" sz="1200" b="0" i="0" kern="1200" dirty="0">
                <a:solidFill>
                  <a:schemeClr val="tx1"/>
                </a:solidFill>
                <a:effectLst/>
                <a:latin typeface="Museo Sans 900" panose="02000000000000000000" pitchFamily="2" charset="77"/>
                <a:ea typeface="+mn-ea"/>
                <a:cs typeface="+mn-cs"/>
              </a:rPr>
              <a:t> </a:t>
            </a:r>
            <a:r>
              <a:rPr lang="en-GB" sz="1200" b="0" i="0" kern="1200" dirty="0" err="1">
                <a:solidFill>
                  <a:schemeClr val="tx1"/>
                </a:solidFill>
                <a:effectLst/>
                <a:latin typeface="Museo Sans 900" panose="02000000000000000000" pitchFamily="2" charset="77"/>
                <a:ea typeface="+mn-ea"/>
                <a:cs typeface="+mn-cs"/>
              </a:rPr>
              <a:t>Ileoba</a:t>
            </a:r>
            <a:endParaRPr lang="en-GB" sz="1200" b="0" i="0" kern="1200" dirty="0">
              <a:solidFill>
                <a:schemeClr val="tx1"/>
              </a:solidFill>
              <a:effectLst/>
              <a:latin typeface="Museo Sans 900" panose="02000000000000000000" pitchFamily="2" charset="77"/>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3783519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Ask learners to think of a skill that they would like to learn. This might be a new skill or a skill that they already have but would like to be better at.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Explain that learners are going to each create a toolkit to help them to learn this skill. Ask learners to think about where and when they might learn this skill, what support they might need and who might be able to help them. Learners could share their ideas with a partner.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Give each learner a copy of the </a:t>
            </a:r>
            <a:r>
              <a:rPr lang="en-GB" sz="1200" b="1" i="0" kern="1200" dirty="0">
                <a:solidFill>
                  <a:schemeClr val="tx1"/>
                </a:solidFill>
                <a:effectLst/>
                <a:latin typeface="Museo Sans 900" panose="02000000000000000000" pitchFamily="2" charset="77"/>
                <a:ea typeface="+mn-ea"/>
                <a:cs typeface="+mn-cs"/>
              </a:rPr>
              <a:t>My toolkit</a:t>
            </a:r>
            <a:r>
              <a:rPr lang="en-GB" sz="1200" b="1" i="0" kern="1200" baseline="0" dirty="0">
                <a:solidFill>
                  <a:schemeClr val="tx1"/>
                </a:solidFill>
                <a:effectLst/>
                <a:latin typeface="Museo Sans 900" panose="02000000000000000000" pitchFamily="2" charset="77"/>
                <a:ea typeface="+mn-ea"/>
                <a:cs typeface="+mn-cs"/>
              </a:rPr>
              <a:t> for learning skills</a:t>
            </a:r>
            <a:r>
              <a:rPr lang="en-GB" sz="1200" b="1" i="0" kern="120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activity sheet to complete using words or pictures.</a:t>
            </a:r>
            <a:r>
              <a:rPr lang="en-GB" sz="1200" b="1" i="0" kern="1200" dirty="0">
                <a:solidFill>
                  <a:schemeClr val="tx1"/>
                </a:solidFill>
                <a:effectLst/>
                <a:latin typeface="Museo Sans 900" panose="02000000000000000000" pitchFamily="2" charset="77"/>
                <a:ea typeface="+mn-ea"/>
                <a:cs typeface="+mn-cs"/>
              </a:rPr>
              <a:t> </a:t>
            </a:r>
          </a:p>
          <a:p>
            <a:endParaRPr lang="en-GB" b="1"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20</a:t>
            </a:fld>
            <a:endParaRPr lang="en-US" dirty="0"/>
          </a:p>
        </p:txBody>
      </p:sp>
    </p:spTree>
    <p:extLst>
      <p:ext uri="{BB962C8B-B14F-4D97-AF65-F5344CB8AC3E}">
        <p14:creationId xmlns:p14="http://schemas.microsoft.com/office/powerpoint/2010/main" val="898327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2</a:t>
            </a:fld>
            <a:endParaRPr lang="en-US" dirty="0"/>
          </a:p>
        </p:txBody>
      </p:sp>
    </p:spTree>
    <p:extLst>
      <p:ext uri="{BB962C8B-B14F-4D97-AF65-F5344CB8AC3E}">
        <p14:creationId xmlns:p14="http://schemas.microsoft.com/office/powerpoint/2010/main" val="2420292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Discuss with learners what is meant by a skill. Explain that we can think of a skill as a particular ability or type of ability to do something.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Invite learners to give examples of different skills that they have learned during their life. This might be things that they learned how to do in the first few years of their life (such as walking or talking). It might be skills they have learned at school, at home or elsewhere in their community. </a:t>
            </a:r>
          </a:p>
          <a:p>
            <a:pPr lvl="0"/>
            <a:endParaRPr lang="en-GB" sz="1200" b="0" i="0" kern="1200" dirty="0">
              <a:solidFill>
                <a:schemeClr val="tx1"/>
              </a:solidFill>
              <a:effectLst/>
              <a:latin typeface="Museo Sans 900" panose="02000000000000000000" pitchFamily="2" charset="77"/>
              <a:ea typeface="+mn-ea"/>
              <a:cs typeface="+mn-cs"/>
            </a:endParaRPr>
          </a:p>
          <a:p>
            <a:pPr lvl="0"/>
            <a:r>
              <a:rPr lang="en-GB" sz="1200" b="0" i="0" kern="1200" dirty="0">
                <a:solidFill>
                  <a:schemeClr val="tx1"/>
                </a:solidFill>
                <a:effectLst/>
                <a:latin typeface="Museo Sans 900" panose="02000000000000000000" pitchFamily="2" charset="77"/>
                <a:ea typeface="+mn-ea"/>
                <a:cs typeface="+mn-cs"/>
              </a:rPr>
              <a:t>Say that every person has their own set of skills that makes them unique. We learn skills by training, experience and practice. We will all have some skills that we are better at than others. Sometimes we might be naturally good at a particular skill, but we can still get better by practising it. We carry on learning new skills (and developing existing skills) throughout our lives.</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3</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to think about what skills they have. Give each learner a piece of paper and ask them to draw an outline of their hand on it. Explain</a:t>
            </a:r>
            <a:r>
              <a:rPr lang="en-GB" sz="1200" b="0" i="0" kern="1200" baseline="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that learners need to decorate their hand with words and pictures to show some of the skills they have. </a:t>
            </a: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4</a:t>
            </a:fld>
            <a:endParaRPr lang="en-US" dirty="0"/>
          </a:p>
        </p:txBody>
      </p:sp>
    </p:spTree>
    <p:extLst>
      <p:ext uri="{BB962C8B-B14F-4D97-AF65-F5344CB8AC3E}">
        <p14:creationId xmlns:p14="http://schemas.microsoft.com/office/powerpoint/2010/main" val="989913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The list of possible skills on this slide and in the </a:t>
            </a:r>
            <a:r>
              <a:rPr lang="en-GB" sz="1200" b="1" i="0" kern="1200" dirty="0">
                <a:solidFill>
                  <a:schemeClr val="tx1"/>
                </a:solidFill>
                <a:effectLst/>
                <a:latin typeface="Museo Sans 900" panose="02000000000000000000" pitchFamily="2" charset="77"/>
                <a:ea typeface="+mn-ea"/>
                <a:cs typeface="+mn-cs"/>
              </a:rPr>
              <a:t>My skills</a:t>
            </a:r>
            <a:r>
              <a:rPr lang="en-GB" sz="1200" b="0" i="0" kern="1200" dirty="0">
                <a:solidFill>
                  <a:schemeClr val="tx1"/>
                </a:solidFill>
                <a:effectLst/>
                <a:latin typeface="Museo Sans 900" panose="02000000000000000000" pitchFamily="2" charset="77"/>
                <a:ea typeface="+mn-ea"/>
                <a:cs typeface="+mn-cs"/>
              </a:rPr>
              <a:t> resource sheet could be used to prompt learners’ thinking.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Invite learners to share their ideas with others. Their hands could be used to create a ‘Skills display’ in the classroom.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5</a:t>
            </a:fld>
            <a:endParaRPr lang="en-US" dirty="0"/>
          </a:p>
        </p:txBody>
      </p:sp>
    </p:spTree>
    <p:extLst>
      <p:ext uri="{BB962C8B-B14F-4D97-AF65-F5344CB8AC3E}">
        <p14:creationId xmlns:p14="http://schemas.microsoft.com/office/powerpoint/2010/main" val="4090623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0" dirty="0"/>
          </a:p>
        </p:txBody>
      </p:sp>
      <p:sp>
        <p:nvSpPr>
          <p:cNvPr id="4" name="Slide Number Placeholder 3"/>
          <p:cNvSpPr>
            <a:spLocks noGrp="1"/>
          </p:cNvSpPr>
          <p:nvPr>
            <p:ph type="sldNum" sz="quarter" idx="10"/>
          </p:nvPr>
        </p:nvSpPr>
        <p:spPr/>
        <p:txBody>
          <a:bodyPr/>
          <a:lstStyle/>
          <a:p>
            <a:fld id="{83B237C5-EB2C-6243-B2A5-C02EBBD9358B}" type="slidenum">
              <a:rPr lang="en-US" smtClean="0"/>
              <a:pPr/>
              <a:t>6</a:t>
            </a:fld>
            <a:endParaRPr lang="en-US" dirty="0"/>
          </a:p>
        </p:txBody>
      </p:sp>
    </p:spTree>
    <p:extLst>
      <p:ext uri="{BB962C8B-B14F-4D97-AF65-F5344CB8AC3E}">
        <p14:creationId xmlns:p14="http://schemas.microsoft.com/office/powerpoint/2010/main" val="86511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Ask learners what skills they think are the most important to have in life. Ask learners to talk with a partner about their ideas before sharing their ideas as a whole group. Possible questions to prompt their thinking are provided on this slide. </a:t>
            </a:r>
          </a:p>
          <a:p>
            <a:endParaRPr lang="en-GB"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989913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useo Sans 900" panose="02000000000000000000" pitchFamily="2" charset="77"/>
                <a:ea typeface="+mn-ea"/>
                <a:cs typeface="+mn-cs"/>
              </a:rPr>
              <a:t>Organise learners into groups of three or four. Give each group a copy of the </a:t>
            </a:r>
            <a:r>
              <a:rPr lang="en-GB" sz="1200" b="1" i="0" kern="1200" dirty="0">
                <a:solidFill>
                  <a:schemeClr val="tx1"/>
                </a:solidFill>
                <a:effectLst/>
                <a:latin typeface="Museo Sans 900" panose="02000000000000000000" pitchFamily="2" charset="77"/>
                <a:ea typeface="+mn-ea"/>
                <a:cs typeface="+mn-cs"/>
              </a:rPr>
              <a:t>Sorting skills</a:t>
            </a:r>
            <a:r>
              <a:rPr lang="en-GB" sz="1200" b="0" i="0" kern="1200" dirty="0">
                <a:solidFill>
                  <a:schemeClr val="tx1"/>
                </a:solidFill>
                <a:effectLst/>
                <a:latin typeface="Museo Sans 900" panose="02000000000000000000" pitchFamily="2" charset="77"/>
                <a:ea typeface="+mn-ea"/>
                <a:cs typeface="+mn-cs"/>
              </a:rPr>
              <a:t> activity sheet. These skill types are also provided on this</a:t>
            </a:r>
            <a:r>
              <a:rPr lang="en-GB" sz="1200" b="0" i="0" kern="1200" baseline="0" dirty="0">
                <a:solidFill>
                  <a:schemeClr val="tx1"/>
                </a:solidFill>
                <a:effectLst/>
                <a:latin typeface="Museo Sans 900" panose="02000000000000000000" pitchFamily="2" charset="77"/>
                <a:ea typeface="+mn-ea"/>
                <a:cs typeface="+mn-cs"/>
              </a:rPr>
              <a:t> </a:t>
            </a:r>
            <a:r>
              <a:rPr lang="en-GB" sz="1200" b="0" i="0" kern="1200" dirty="0">
                <a:solidFill>
                  <a:schemeClr val="tx1"/>
                </a:solidFill>
                <a:effectLst/>
                <a:latin typeface="Museo Sans 900" panose="02000000000000000000" pitchFamily="2" charset="77"/>
                <a:ea typeface="+mn-ea"/>
                <a:cs typeface="+mn-cs"/>
              </a:rPr>
              <a:t>slide. Talk through the meaning of each of these skills to check learners’ understanding. Say that learners are going to work together in their groups to think about the importance of these different skill types. </a:t>
            </a:r>
          </a:p>
          <a:p>
            <a:endParaRPr lang="en-GB"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989913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b="0" i="0" kern="1200" dirty="0">
                <a:solidFill>
                  <a:schemeClr val="tx1"/>
                </a:solidFill>
                <a:effectLst/>
                <a:latin typeface="Museo Sans 900" panose="02000000000000000000" pitchFamily="2" charset="77"/>
                <a:ea typeface="+mn-ea"/>
                <a:cs typeface="+mn-cs"/>
              </a:rPr>
              <a:t>Explain that learners should cut </a:t>
            </a:r>
            <a:r>
              <a:rPr lang="en-US" sz="1200" b="0" i="0" kern="1200" dirty="0">
                <a:solidFill>
                  <a:schemeClr val="tx1"/>
                </a:solidFill>
                <a:effectLst/>
                <a:latin typeface="Museo Sans 900" panose="02000000000000000000" pitchFamily="2" charset="77"/>
                <a:ea typeface="+mn-ea"/>
                <a:cs typeface="+mn-cs"/>
              </a:rPr>
              <a:t>out the skills cards and sort them into a diamond. The skills that learners think are the most important should go at the top of their diamond. The skills they think are less important should go at the bottom. There are three blank cards on the activity sheet in case learners want to replace some of the skills with their own ideas. </a:t>
            </a:r>
            <a:endParaRPr lang="en-GB" sz="1200" b="0" i="0" kern="1200" dirty="0">
              <a:solidFill>
                <a:schemeClr val="tx1"/>
              </a:solidFill>
              <a:effectLst/>
              <a:latin typeface="Museo Sans 900" panose="02000000000000000000" pitchFamily="2" charset="77"/>
              <a:ea typeface="+mn-ea"/>
              <a:cs typeface="+mn-cs"/>
            </a:endParaRPr>
          </a:p>
          <a:p>
            <a:pPr lvl="0"/>
            <a:endParaRPr lang="en-US" sz="1200" b="0" i="0" kern="1200" dirty="0">
              <a:solidFill>
                <a:schemeClr val="tx1"/>
              </a:solidFill>
              <a:effectLst/>
              <a:latin typeface="Museo Sans 900" panose="02000000000000000000" pitchFamily="2" charset="77"/>
              <a:ea typeface="+mn-ea"/>
              <a:cs typeface="+mn-cs"/>
            </a:endParaRPr>
          </a:p>
          <a:p>
            <a:pPr lvl="0"/>
            <a:r>
              <a:rPr lang="en-US" sz="1200" b="0" i="0" kern="1200" dirty="0">
                <a:solidFill>
                  <a:schemeClr val="tx1"/>
                </a:solidFill>
                <a:effectLst/>
                <a:latin typeface="Museo Sans 900" panose="02000000000000000000" pitchFamily="2" charset="77"/>
                <a:ea typeface="+mn-ea"/>
                <a:cs typeface="+mn-cs"/>
              </a:rPr>
              <a:t>Say that there is no right or wrong way of doing this but learners need to agree as a group and have reasons for why they chose this order.</a:t>
            </a:r>
            <a:endParaRPr lang="en-GB" sz="1200" b="0" i="0" kern="1200" dirty="0">
              <a:solidFill>
                <a:schemeClr val="tx1"/>
              </a:solidFill>
              <a:effectLst/>
              <a:latin typeface="Museo Sans 900" panose="02000000000000000000" pitchFamily="2" charset="77"/>
              <a:ea typeface="+mn-ea"/>
              <a:cs typeface="+mn-cs"/>
            </a:endParaRPr>
          </a:p>
          <a:p>
            <a:endParaRPr lang="en-GB"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useo Sans 900" panose="02000000000000000000" pitchFamily="2" charset="77"/>
                <a:ea typeface="+mn-ea"/>
                <a:cs typeface="+mn-cs"/>
              </a:rPr>
              <a:t>Allow time for learners to share and talk about their ideas with other groups. Learners could also reflect on and discuss what skills they have developed through taking part in this group-based activity.</a:t>
            </a:r>
            <a:endParaRPr lang="en-GB" sz="1200" b="0" i="0" kern="1200" dirty="0">
              <a:solidFill>
                <a:schemeClr val="tx1"/>
              </a:solidFill>
              <a:effectLst/>
              <a:latin typeface="Museo Sans 900" panose="02000000000000000000" pitchFamily="2" charset="77"/>
              <a:ea typeface="+mn-ea"/>
              <a:cs typeface="+mn-cs"/>
            </a:endParaRPr>
          </a:p>
          <a:p>
            <a:endParaRPr lang="en-GB" b="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3B237C5-EB2C-6243-B2A5-C02EBBD9358B}" type="slidenum">
              <a:rPr kumimoji="0" lang="en-US" sz="1200" b="1" i="0" u="none" strike="noStrike" kern="1200" cap="none" spc="0" normalizeH="0" baseline="0" noProof="0" smtClean="0">
                <a:ln>
                  <a:noFill/>
                </a:ln>
                <a:solidFill>
                  <a:prstClr val="black"/>
                </a:solidFill>
                <a:effectLst/>
                <a:uLnTx/>
                <a:uFillTx/>
                <a:latin typeface="Museo Sans 900" panose="02000000000000000000" pitchFamily="2" charset="77"/>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1" i="0" u="none" strike="noStrike" kern="1200" cap="none" spc="0" normalizeH="0" baseline="0" noProof="0" dirty="0">
              <a:ln>
                <a:noFill/>
              </a:ln>
              <a:solidFill>
                <a:prstClr val="black"/>
              </a:solidFill>
              <a:effectLst/>
              <a:uLnTx/>
              <a:uFillTx/>
              <a:latin typeface="Museo Sans 900" panose="02000000000000000000" pitchFamily="2" charset="77"/>
              <a:ea typeface="+mn-ea"/>
              <a:cs typeface="+mn-cs"/>
            </a:endParaRPr>
          </a:p>
        </p:txBody>
      </p:sp>
    </p:spTree>
    <p:extLst>
      <p:ext uri="{BB962C8B-B14F-4D97-AF65-F5344CB8AC3E}">
        <p14:creationId xmlns:p14="http://schemas.microsoft.com/office/powerpoint/2010/main" val="989913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773238"/>
            <a:ext cx="9144000" cy="1655762"/>
          </a:xfrm>
        </p:spPr>
        <p:txBody>
          <a:bodyPr anchor="b"/>
          <a:lstStyle>
            <a:lvl1pPr algn="l">
              <a:defRPr sz="6000" b="1" i="0"/>
            </a:lvl1pPr>
          </a:lstStyle>
          <a:p>
            <a:r>
              <a:rPr lang="en-GB" dirty="0"/>
              <a:t>Headline Part One</a:t>
            </a:r>
            <a:endParaRPr lang="en-US" dirty="0"/>
          </a:p>
        </p:txBody>
      </p:sp>
      <p:sp>
        <p:nvSpPr>
          <p:cNvPr id="3" name="Subtitle 2">
            <a:extLst>
              <a:ext uri="{FF2B5EF4-FFF2-40B4-BE49-F238E27FC236}">
                <a16:creationId xmlns:a16="http://schemas.microsoft.com/office/drawing/2014/main" id="{82B86961-32CF-5A4C-9379-ED3C35B9775E}"/>
              </a:ext>
            </a:extLst>
          </p:cNvPr>
          <p:cNvSpPr>
            <a:spLocks noGrp="1"/>
          </p:cNvSpPr>
          <p:nvPr>
            <p:ph type="subTitle" idx="1" hasCustomPrompt="1"/>
          </p:nvPr>
        </p:nvSpPr>
        <p:spPr>
          <a:xfrm>
            <a:off x="479425" y="3429000"/>
            <a:ext cx="9144000" cy="1655762"/>
          </a:xfrm>
          <a:prstGeom prst="rect">
            <a:avLst/>
          </a:prstGeom>
        </p:spPr>
        <p:txBody>
          <a:bodyPr anchor="t"/>
          <a:lstStyle>
            <a:lvl1pPr marL="0" indent="0" algn="l">
              <a:buNone/>
              <a:defRPr sz="6000" b="1" i="0">
                <a:solidFill>
                  <a:schemeClr val="bg2"/>
                </a:solidFill>
                <a:latin typeface="Museo Sans 900" panose="02000000000000000000"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Headline Part Two</a:t>
            </a:r>
            <a:endParaRPr lang="en-US" dirty="0"/>
          </a:p>
        </p:txBody>
      </p:sp>
    </p:spTree>
    <p:extLst>
      <p:ext uri="{BB962C8B-B14F-4D97-AF65-F5344CB8AC3E}">
        <p14:creationId xmlns:p14="http://schemas.microsoft.com/office/powerpoint/2010/main" val="2702170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slide Blue">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6" name="Slide Number Placeholder 5">
            <a:extLst>
              <a:ext uri="{FF2B5EF4-FFF2-40B4-BE49-F238E27FC236}">
                <a16:creationId xmlns:a16="http://schemas.microsoft.com/office/drawing/2014/main" id="{EFBF19AA-E48E-C441-A1A2-0D7113AFF853}"/>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97221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Slide Bright Blue">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9DF9D0F-E1E9-B749-AA08-67CA5D077BF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426504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Slide Green">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067208B4-F1CB-2D44-9B9A-5777B70457E7}"/>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4233059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reak Slide Bright Green">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A7C6FBAD-BF3D-0E45-B3C1-79382BD0F581}"/>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5528941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reak Slide Dark Orange">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536F0F3A-51F1-8B44-986A-AB1F7C7D9D6C}"/>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1332869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eak Slide Orang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38405B62-0976-6244-9C20-E7FA69CBCD8B}"/>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955182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reak Slide Teal">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2227855B-9295-0942-8D27-B5B2A1BEE1A8}"/>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21082415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eak Slide Pink">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765848"/>
            <a:ext cx="9144000" cy="5231996"/>
          </a:xfrm>
        </p:spPr>
        <p:txBody>
          <a:bodyPr anchor="ctr">
            <a:normAutofit/>
          </a:bodyPr>
          <a:lstStyle>
            <a:lvl1pPr algn="l">
              <a:defRPr sz="5000" b="1" i="0">
                <a:solidFill>
                  <a:schemeClr val="bg1"/>
                </a:solidFill>
              </a:defRPr>
            </a:lvl1pPr>
          </a:lstStyle>
          <a:p>
            <a:r>
              <a:rPr lang="en-GB" dirty="0"/>
              <a:t>Section divider</a:t>
            </a:r>
            <a:endParaRPr lang="en-US" dirty="0"/>
          </a:p>
        </p:txBody>
      </p:sp>
      <p:sp>
        <p:nvSpPr>
          <p:cNvPr id="3" name="Slide Number Placeholder 5">
            <a:extLst>
              <a:ext uri="{FF2B5EF4-FFF2-40B4-BE49-F238E27FC236}">
                <a16:creationId xmlns:a16="http://schemas.microsoft.com/office/drawing/2014/main" id="{46189E02-59D5-9E42-9074-186520787365}"/>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bg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spTree>
    <p:extLst>
      <p:ext uri="{BB962C8B-B14F-4D97-AF65-F5344CB8AC3E}">
        <p14:creationId xmlns:p14="http://schemas.microsoft.com/office/powerpoint/2010/main" val="33906324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4" name="Text Placeholder 6">
            <a:extLst>
              <a:ext uri="{FF2B5EF4-FFF2-40B4-BE49-F238E27FC236}">
                <a16:creationId xmlns:a16="http://schemas.microsoft.com/office/drawing/2014/main" id="{52CCE534-35DB-C544-BFCE-38E000976359}"/>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4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Disclaimer / Legal text TBC</a:t>
            </a:r>
          </a:p>
          <a:p>
            <a:pPr lvl="0"/>
            <a:r>
              <a:rPr lang="en-GB" dirty="0"/>
              <a:t>© </a:t>
            </a:r>
            <a:r>
              <a:rPr lang="en-GB" dirty="0" err="1"/>
              <a:t>Theirworld</a:t>
            </a:r>
            <a:r>
              <a:rPr lang="en-GB" dirty="0"/>
              <a:t> 2019</a:t>
            </a:r>
            <a:endParaRPr lang="en-US" dirty="0"/>
          </a:p>
        </p:txBody>
      </p:sp>
      <p:pic>
        <p:nvPicPr>
          <p:cNvPr id="5" name="Picture 4">
            <a:extLst>
              <a:ext uri="{FF2B5EF4-FFF2-40B4-BE49-F238E27FC236}">
                <a16:creationId xmlns:a16="http://schemas.microsoft.com/office/drawing/2014/main" id="{9F54598C-566E-7043-B2B3-B7C9D564F2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3" y="5056968"/>
            <a:ext cx="2655384" cy="599804"/>
          </a:xfrm>
          <a:prstGeom prst="rect">
            <a:avLst/>
          </a:prstGeom>
        </p:spPr>
      </p:pic>
      <p:pic>
        <p:nvPicPr>
          <p:cNvPr id="7" name="Picture 6">
            <a:extLst>
              <a:ext uri="{FF2B5EF4-FFF2-40B4-BE49-F238E27FC236}">
                <a16:creationId xmlns:a16="http://schemas.microsoft.com/office/drawing/2014/main" id="{7A4F3FBE-D33A-0D41-917F-B2A4C55E7F2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029200" y="2362200"/>
            <a:ext cx="2133600" cy="2133600"/>
          </a:xfrm>
          <a:prstGeom prst="rect">
            <a:avLst/>
          </a:prstGeom>
        </p:spPr>
      </p:pic>
    </p:spTree>
    <p:extLst>
      <p:ext uri="{BB962C8B-B14F-4D97-AF65-F5344CB8AC3E}">
        <p14:creationId xmlns:p14="http://schemas.microsoft.com/office/powerpoint/2010/main" val="75294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spTree>
    <p:extLst>
      <p:ext uri="{BB962C8B-B14F-4D97-AF65-F5344CB8AC3E}">
        <p14:creationId xmlns:p14="http://schemas.microsoft.com/office/powerpoint/2010/main" val="1442484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5" y="1994524"/>
            <a:ext cx="5153932" cy="1434476"/>
          </a:xfrm>
        </p:spPr>
        <p:txBody>
          <a:bodyPr anchor="b">
            <a:normAutofit/>
          </a:bodyPr>
          <a:lstStyle>
            <a:lvl1pPr algn="l">
              <a:defRPr sz="5000" b="1" i="0"/>
            </a:lvl1pPr>
          </a:lstStyle>
          <a:p>
            <a:r>
              <a:rPr lang="en-GB" dirty="0"/>
              <a:t>Headline Text</a:t>
            </a:r>
            <a:endParaRPr lang="en-US" dirty="0"/>
          </a:p>
        </p:txBody>
      </p:sp>
      <p:sp>
        <p:nvSpPr>
          <p:cNvPr id="5" name="Picture Placeholder 4">
            <a:extLst>
              <a:ext uri="{FF2B5EF4-FFF2-40B4-BE49-F238E27FC236}">
                <a16:creationId xmlns:a16="http://schemas.microsoft.com/office/drawing/2014/main" id="{0D970856-E993-9C44-8667-1136886ED9B5}"/>
              </a:ext>
            </a:extLst>
          </p:cNvPr>
          <p:cNvSpPr>
            <a:spLocks noGrp="1"/>
          </p:cNvSpPr>
          <p:nvPr>
            <p:ph type="pic" sz="quarter" idx="10" hasCustomPrompt="1"/>
          </p:nvPr>
        </p:nvSpPr>
        <p:spPr>
          <a:xfrm>
            <a:off x="7037386" y="0"/>
            <a:ext cx="5154614" cy="6858000"/>
          </a:xfrm>
          <a:prstGeom prst="rect">
            <a:avLst/>
          </a:prstGeom>
          <a:solidFill>
            <a:schemeClr val="bg1"/>
          </a:solidFill>
        </p:spPr>
        <p:txBody>
          <a:bodyPr/>
          <a:lstStyle>
            <a:lvl1pPr>
              <a:defRPr b="1" i="0">
                <a:latin typeface="Museo Sans 900" panose="02000000000000000000" pitchFamily="2" charset="77"/>
              </a:defRPr>
            </a:lvl1pPr>
          </a:lstStyle>
          <a:p>
            <a:r>
              <a:rPr lang="en-US" dirty="0"/>
              <a:t>Illustration here</a:t>
            </a:r>
          </a:p>
        </p:txBody>
      </p:sp>
      <p:sp>
        <p:nvSpPr>
          <p:cNvPr id="7" name="Text Placeholder 6">
            <a:extLst>
              <a:ext uri="{FF2B5EF4-FFF2-40B4-BE49-F238E27FC236}">
                <a16:creationId xmlns:a16="http://schemas.microsoft.com/office/drawing/2014/main" id="{2AD9CAE7-631F-994F-8217-4483398F131E}"/>
              </a:ext>
            </a:extLst>
          </p:cNvPr>
          <p:cNvSpPr>
            <a:spLocks noGrp="1"/>
          </p:cNvSpPr>
          <p:nvPr>
            <p:ph type="body" sz="quarter" idx="11" hasCustomPrompt="1"/>
          </p:nvPr>
        </p:nvSpPr>
        <p:spPr>
          <a:xfrm>
            <a:off x="479425" y="5656772"/>
            <a:ext cx="5154613" cy="867853"/>
          </a:xfrm>
          <a:prstGeom prst="rect">
            <a:avLst/>
          </a:prstGeom>
        </p:spPr>
        <p:txBody>
          <a:bodyPr anchor="b"/>
          <a:lstStyle>
            <a:lvl1pPr marL="0" indent="0">
              <a:lnSpc>
                <a:spcPct val="100000"/>
              </a:lnSpc>
              <a:spcBef>
                <a:spcPts val="0"/>
              </a:spcBef>
              <a:buNone/>
              <a:defRPr sz="1800" b="1" i="0">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p>
          <a:p>
            <a:pPr lvl="0"/>
            <a:r>
              <a:rPr lang="en-GB" dirty="0"/>
              <a:t>Name &amp; Title</a:t>
            </a:r>
          </a:p>
          <a:p>
            <a:pPr lvl="0"/>
            <a:r>
              <a:rPr lang="en-GB" dirty="0"/>
              <a:t>Date etc.</a:t>
            </a:r>
            <a:endParaRPr lang="en-US" dirty="0"/>
          </a:p>
        </p:txBody>
      </p:sp>
      <p:sp>
        <p:nvSpPr>
          <p:cNvPr id="12" name="Text Placeholder 11">
            <a:extLst>
              <a:ext uri="{FF2B5EF4-FFF2-40B4-BE49-F238E27FC236}">
                <a16:creationId xmlns:a16="http://schemas.microsoft.com/office/drawing/2014/main" id="{1B82FD03-FDB8-344B-92B3-F47560F0712B}"/>
              </a:ext>
            </a:extLst>
          </p:cNvPr>
          <p:cNvSpPr>
            <a:spLocks noGrp="1"/>
          </p:cNvSpPr>
          <p:nvPr>
            <p:ph type="body" sz="quarter" idx="12" hasCustomPrompt="1"/>
          </p:nvPr>
        </p:nvSpPr>
        <p:spPr>
          <a:xfrm>
            <a:off x="479425" y="3445329"/>
            <a:ext cx="5154613" cy="1273629"/>
          </a:xfrm>
          <a:prstGeom prst="rect">
            <a:avLst/>
          </a:prstGeom>
        </p:spPr>
        <p:txBody>
          <a:bodyPr anchor="t"/>
          <a:lstStyle>
            <a:lvl1pPr marL="0" indent="0">
              <a:buNone/>
              <a:defRPr b="1" i="0">
                <a:solidFill>
                  <a:schemeClr val="bg2"/>
                </a:solidFill>
                <a:latin typeface="Museo Sans 900" panose="02000000000000000000"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Subheading</a:t>
            </a:r>
            <a:endParaRPr lang="en-US" dirty="0"/>
          </a:p>
        </p:txBody>
      </p:sp>
      <p:pic>
        <p:nvPicPr>
          <p:cNvPr id="6" name="Picture 5">
            <a:extLst>
              <a:ext uri="{FF2B5EF4-FFF2-40B4-BE49-F238E27FC236}">
                <a16:creationId xmlns:a16="http://schemas.microsoft.com/office/drawing/2014/main" id="{52E155E0-A5EC-0247-B8D0-AB1E5651C3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7782" y="370115"/>
            <a:ext cx="3575359" cy="807611"/>
          </a:xfrm>
          <a:prstGeom prst="rect">
            <a:avLst/>
          </a:prstGeom>
        </p:spPr>
      </p:pic>
    </p:spTree>
    <p:extLst>
      <p:ext uri="{BB962C8B-B14F-4D97-AF65-F5344CB8AC3E}">
        <p14:creationId xmlns:p14="http://schemas.microsoft.com/office/powerpoint/2010/main" val="243615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Bullets">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6"/>
            <a:ext cx="10515600" cy="1048038"/>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603375"/>
            <a:ext cx="8613775" cy="4452938"/>
          </a:xfrm>
          <a:prstGeom prst="rect">
            <a:avLst/>
          </a:prstGeom>
        </p:spPr>
        <p:txBody>
          <a:bodyPr/>
          <a:lstStyle>
            <a:lvl1pPr>
              <a:defRPr b="1" i="0">
                <a:latin typeface="Museo Sans 900" panose="02000000000000000000" pitchFamily="2" charset="77"/>
              </a:defRPr>
            </a:lvl1pPr>
            <a:lvl2pPr>
              <a:defRPr b="1" i="0">
                <a:latin typeface="Museo Sans 900" panose="02000000000000000000" pitchFamily="2" charset="77"/>
              </a:defRPr>
            </a:lvl2pPr>
            <a:lvl3pPr>
              <a:defRPr b="1" i="0">
                <a:latin typeface="Museo Sans 900" panose="02000000000000000000" pitchFamily="2" charset="77"/>
              </a:defRPr>
            </a:lvl3pPr>
            <a:lvl4pPr>
              <a:defRPr b="1" i="0">
                <a:latin typeface="Museo Sans 900" panose="02000000000000000000" pitchFamily="2" charset="77"/>
              </a:defRPr>
            </a:lvl4pPr>
            <a:lvl5pPr>
              <a:defRPr b="1" i="0">
                <a:latin typeface="Museo Sans 900" panose="02000000000000000000" pitchFamily="2" charset="77"/>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1929529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with Photo">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Click to edit Master title style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p:nvPr>
        </p:nvSpPr>
        <p:spPr>
          <a:xfrm>
            <a:off x="482600" y="1712685"/>
            <a:ext cx="6179457" cy="4343627"/>
          </a:xfrm>
          <a:prstGeom prst="rect">
            <a:avLst/>
          </a:prstGeom>
        </p:spPr>
        <p:txBody>
          <a:bodyPr/>
          <a:lstStyle>
            <a:lvl1pPr>
              <a:buClr>
                <a:schemeClr val="tx2"/>
              </a:buClr>
              <a:defRPr sz="2600" b="1" i="0">
                <a:latin typeface="Museo Sans 900" panose="02000000000000000000" pitchFamily="2" charset="77"/>
              </a:defRPr>
            </a:lvl1pPr>
          </a:lstStyle>
          <a:p>
            <a:pPr lvl="0"/>
            <a:r>
              <a:rPr lang="en-GB" dirty="0"/>
              <a:t>Click to edit Master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7037386" y="0"/>
            <a:ext cx="5154614"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2960401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pact Story Slide">
    <p:spTree>
      <p:nvGrpSpPr>
        <p:cNvPr id="1" name=""/>
        <p:cNvGrpSpPr/>
        <p:nvPr/>
      </p:nvGrpSpPr>
      <p:grpSpPr>
        <a:xfrm>
          <a:off x="0" y="0"/>
          <a:ext cx="0" cy="0"/>
          <a:chOff x="0" y="0"/>
          <a:chExt cx="0" cy="0"/>
        </a:xfrm>
      </p:grpSpPr>
      <p:sp>
        <p:nvSpPr>
          <p:cNvPr id="8" name="Slide Number Placeholder 5">
            <a:extLst>
              <a:ext uri="{FF2B5EF4-FFF2-40B4-BE49-F238E27FC236}">
                <a16:creationId xmlns:a16="http://schemas.microsoft.com/office/drawing/2014/main" id="{F739220A-1A96-7A4E-9816-EAEE2D09BBDD}"/>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9" name="Picture 8">
            <a:extLst>
              <a:ext uri="{FF2B5EF4-FFF2-40B4-BE49-F238E27FC236}">
                <a16:creationId xmlns:a16="http://schemas.microsoft.com/office/drawing/2014/main" id="{4695200E-0824-994A-80FC-DD92B8858E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
        <p:nvSpPr>
          <p:cNvPr id="10" name="Title Placeholder 1">
            <a:extLst>
              <a:ext uri="{FF2B5EF4-FFF2-40B4-BE49-F238E27FC236}">
                <a16:creationId xmlns:a16="http://schemas.microsoft.com/office/drawing/2014/main" id="{5721D85A-9491-EE4C-801F-18E5342EA4C6}"/>
              </a:ext>
            </a:extLst>
          </p:cNvPr>
          <p:cNvSpPr>
            <a:spLocks noGrp="1"/>
          </p:cNvSpPr>
          <p:nvPr>
            <p:ph type="title" hasCustomPrompt="1"/>
          </p:nvPr>
        </p:nvSpPr>
        <p:spPr>
          <a:xfrm>
            <a:off x="483198" y="365125"/>
            <a:ext cx="5395088" cy="1052477"/>
          </a:xfrm>
          <a:prstGeom prst="rect">
            <a:avLst/>
          </a:prstGeom>
        </p:spPr>
        <p:txBody>
          <a:bodyPr vert="horz" lIns="91440" tIns="45720" rIns="91440" bIns="45720" rtlCol="0" anchor="t">
            <a:normAutofit/>
          </a:bodyPr>
          <a:lstStyle>
            <a:lvl1pPr>
              <a:defRPr sz="4000" b="1" i="0"/>
            </a:lvl1pPr>
          </a:lstStyle>
          <a:p>
            <a:r>
              <a:rPr lang="en-GB" dirty="0"/>
              <a:t>Impact story title</a:t>
            </a:r>
            <a:endParaRPr lang="en-US" dirty="0"/>
          </a:p>
        </p:txBody>
      </p:sp>
      <p:sp>
        <p:nvSpPr>
          <p:cNvPr id="4" name="Text Placeholder 3">
            <a:extLst>
              <a:ext uri="{FF2B5EF4-FFF2-40B4-BE49-F238E27FC236}">
                <a16:creationId xmlns:a16="http://schemas.microsoft.com/office/drawing/2014/main" id="{24775857-F72E-114F-AC48-A9D2BB20106E}"/>
              </a:ext>
            </a:extLst>
          </p:cNvPr>
          <p:cNvSpPr>
            <a:spLocks noGrp="1"/>
          </p:cNvSpPr>
          <p:nvPr>
            <p:ph type="body" sz="quarter" idx="10" hasCustomPrompt="1"/>
          </p:nvPr>
        </p:nvSpPr>
        <p:spPr>
          <a:xfrm>
            <a:off x="482600" y="1712685"/>
            <a:ext cx="5154615" cy="4343627"/>
          </a:xfrm>
          <a:prstGeom prst="rect">
            <a:avLst/>
          </a:prstGeom>
        </p:spPr>
        <p:txBody>
          <a:bodyPr/>
          <a:lstStyle>
            <a:lvl1pPr marL="0" indent="0">
              <a:buNone/>
              <a:defRPr sz="1800" b="1" i="0">
                <a:latin typeface="Museo Sans 900" panose="02000000000000000000" pitchFamily="2" charset="77"/>
              </a:defRPr>
            </a:lvl1pPr>
          </a:lstStyle>
          <a:p>
            <a:pPr lvl="0"/>
            <a:r>
              <a:rPr lang="en-GB" dirty="0"/>
              <a:t>Story text</a:t>
            </a:r>
            <a:endParaRPr lang="en-US" dirty="0"/>
          </a:p>
        </p:txBody>
      </p:sp>
      <p:sp>
        <p:nvSpPr>
          <p:cNvPr id="6" name="Picture Placeholder 4">
            <a:extLst>
              <a:ext uri="{FF2B5EF4-FFF2-40B4-BE49-F238E27FC236}">
                <a16:creationId xmlns:a16="http://schemas.microsoft.com/office/drawing/2014/main" id="{76B9BC12-BBB5-3B41-AAFC-8C06F0A043FF}"/>
              </a:ext>
            </a:extLst>
          </p:cNvPr>
          <p:cNvSpPr>
            <a:spLocks noGrp="1"/>
          </p:cNvSpPr>
          <p:nvPr>
            <p:ph type="pic" sz="quarter" idx="11" hasCustomPrompt="1"/>
          </p:nvPr>
        </p:nvSpPr>
        <p:spPr>
          <a:xfrm>
            <a:off x="6096000" y="0"/>
            <a:ext cx="6096000" cy="6858000"/>
          </a:xfrm>
          <a:prstGeom prst="rect">
            <a:avLst/>
          </a:prstGeom>
          <a:solidFill>
            <a:schemeClr val="bg1">
              <a:lumMod val="85000"/>
            </a:schemeClr>
          </a:solidFill>
        </p:spPr>
        <p:txBody>
          <a:bodyPr/>
          <a:lstStyle>
            <a:lvl1pPr>
              <a:defRPr b="1" i="0">
                <a:latin typeface="Museo Sans 900" panose="02000000000000000000" pitchFamily="2" charset="77"/>
              </a:defRPr>
            </a:lvl1pPr>
          </a:lstStyle>
          <a:p>
            <a:r>
              <a:rPr lang="en-US" dirty="0"/>
              <a:t>Photo here</a:t>
            </a:r>
          </a:p>
        </p:txBody>
      </p:sp>
    </p:spTree>
    <p:extLst>
      <p:ext uri="{BB962C8B-B14F-4D97-AF65-F5344CB8AC3E}">
        <p14:creationId xmlns:p14="http://schemas.microsoft.com/office/powerpoint/2010/main" val="380454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Slide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4063839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Photo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CF8EF2F-C97A-FA49-9FEA-CD7D911CDEB3}"/>
              </a:ext>
            </a:extLst>
          </p:cNvPr>
          <p:cNvSpPr>
            <a:spLocks noGrp="1"/>
          </p:cNvSpPr>
          <p:nvPr>
            <p:ph type="pic" sz="quarter" idx="10" hasCustomPrompt="1"/>
          </p:nvPr>
        </p:nvSpPr>
        <p:spPr>
          <a:xfrm>
            <a:off x="0" y="0"/>
            <a:ext cx="6038490"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
        <p:nvSpPr>
          <p:cNvPr id="3" name="Picture Placeholder 3">
            <a:extLst>
              <a:ext uri="{FF2B5EF4-FFF2-40B4-BE49-F238E27FC236}">
                <a16:creationId xmlns:a16="http://schemas.microsoft.com/office/drawing/2014/main" id="{FE54F9B4-FD31-6142-A3B7-469D95CD0584}"/>
              </a:ext>
            </a:extLst>
          </p:cNvPr>
          <p:cNvSpPr>
            <a:spLocks noGrp="1"/>
          </p:cNvSpPr>
          <p:nvPr>
            <p:ph type="pic" sz="quarter" idx="11" hasCustomPrompt="1"/>
          </p:nvPr>
        </p:nvSpPr>
        <p:spPr>
          <a:xfrm>
            <a:off x="6153509" y="0"/>
            <a:ext cx="6038491" cy="6858000"/>
          </a:xfrm>
          <a:prstGeom prst="rect">
            <a:avLst/>
          </a:prstGeom>
          <a:solidFill>
            <a:schemeClr val="bg1">
              <a:lumMod val="95000"/>
            </a:schemeClr>
          </a:solidFill>
        </p:spPr>
        <p:txBody>
          <a:bodyPr/>
          <a:lstStyle>
            <a:lvl1pPr>
              <a:defRPr b="1" i="0">
                <a:latin typeface="Museo Sans 900" panose="02000000000000000000" pitchFamily="2" charset="77"/>
              </a:defRPr>
            </a:lvl1pPr>
          </a:lstStyle>
          <a:p>
            <a:r>
              <a:rPr lang="en-US" dirty="0"/>
              <a:t>Insert photo</a:t>
            </a:r>
          </a:p>
        </p:txBody>
      </p:sp>
    </p:spTree>
    <p:extLst>
      <p:ext uri="{BB962C8B-B14F-4D97-AF65-F5344CB8AC3E}">
        <p14:creationId xmlns:p14="http://schemas.microsoft.com/office/powerpoint/2010/main" val="3945646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pact Text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D0DA1-5D16-2249-8E4D-F89585E7C3E7}"/>
              </a:ext>
            </a:extLst>
          </p:cNvPr>
          <p:cNvSpPr>
            <a:spLocks noGrp="1"/>
          </p:cNvSpPr>
          <p:nvPr>
            <p:ph type="ctrTitle" hasCustomPrompt="1"/>
          </p:nvPr>
        </p:nvSpPr>
        <p:spPr>
          <a:xfrm>
            <a:off x="479424" y="1561454"/>
            <a:ext cx="6913267" cy="3735091"/>
          </a:xfrm>
        </p:spPr>
        <p:txBody>
          <a:bodyPr anchor="ctr">
            <a:normAutofit/>
          </a:bodyPr>
          <a:lstStyle>
            <a:lvl1pPr algn="l">
              <a:defRPr sz="5000" b="1" i="0">
                <a:solidFill>
                  <a:schemeClr val="accent3"/>
                </a:solidFill>
              </a:defRPr>
            </a:lvl1pPr>
          </a:lstStyle>
          <a:p>
            <a:r>
              <a:rPr lang="en-GB" dirty="0"/>
              <a:t>Headline Text</a:t>
            </a:r>
            <a:endParaRPr lang="en-US" dirty="0"/>
          </a:p>
        </p:txBody>
      </p:sp>
      <p:sp>
        <p:nvSpPr>
          <p:cNvPr id="10" name="Slide Number Placeholder 5">
            <a:extLst>
              <a:ext uri="{FF2B5EF4-FFF2-40B4-BE49-F238E27FC236}">
                <a16:creationId xmlns:a16="http://schemas.microsoft.com/office/drawing/2014/main" id="{6F013095-3B7A-E643-9A75-0B9F5B01ED02}"/>
              </a:ext>
            </a:extLst>
          </p:cNvPr>
          <p:cNvSpPr>
            <a:spLocks noGrp="1"/>
          </p:cNvSpPr>
          <p:nvPr>
            <p:ph type="sldNum" sz="quarter" idx="4"/>
          </p:nvPr>
        </p:nvSpPr>
        <p:spPr>
          <a:xfrm>
            <a:off x="483198" y="6242085"/>
            <a:ext cx="671457" cy="294740"/>
          </a:xfrm>
          <a:prstGeom prst="rect">
            <a:avLst/>
          </a:prstGeom>
        </p:spPr>
        <p:txBody>
          <a:bodyPr vert="horz" lIns="0" tIns="0" rIns="0" bIns="0" rtlCol="0" anchor="b"/>
          <a:lstStyle>
            <a:lvl1pPr algn="l">
              <a:defRPr sz="1200" b="1" i="0">
                <a:solidFill>
                  <a:schemeClr val="tx1"/>
                </a:solidFill>
                <a:latin typeface="Museo Sans 900" panose="02000000000000000000" pitchFamily="2" charset="77"/>
                <a:cs typeface="Arial" panose="020B0604020202020204" pitchFamily="34" charset="0"/>
              </a:defRPr>
            </a:lvl1pPr>
          </a:lstStyle>
          <a:p>
            <a:fld id="{540D144C-11AF-EC44-9A7A-00E7093A6A62}" type="slidenum">
              <a:rPr lang="en-US" smtClean="0"/>
              <a:pPr/>
              <a:t>‹#›</a:t>
            </a:fld>
            <a:endParaRPr lang="en-US" dirty="0"/>
          </a:p>
        </p:txBody>
      </p:sp>
      <p:pic>
        <p:nvPicPr>
          <p:cNvPr id="11" name="Picture 10">
            <a:extLst>
              <a:ext uri="{FF2B5EF4-FFF2-40B4-BE49-F238E27FC236}">
                <a16:creationId xmlns:a16="http://schemas.microsoft.com/office/drawing/2014/main" id="{6287BC4F-5371-2E48-A216-26932FBF954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57291" y="6186857"/>
            <a:ext cx="1793838" cy="405196"/>
          </a:xfrm>
          <a:prstGeom prst="rect">
            <a:avLst/>
          </a:prstGeom>
        </p:spPr>
      </p:pic>
    </p:spTree>
    <p:extLst>
      <p:ext uri="{BB962C8B-B14F-4D97-AF65-F5344CB8AC3E}">
        <p14:creationId xmlns:p14="http://schemas.microsoft.com/office/powerpoint/2010/main" val="2766917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341A9-6B63-3E4B-AE5E-487F4585265B}"/>
              </a:ext>
            </a:extLst>
          </p:cNvPr>
          <p:cNvSpPr>
            <a:spLocks noGrp="1"/>
          </p:cNvSpPr>
          <p:nvPr>
            <p:ph type="title"/>
          </p:nvPr>
        </p:nvSpPr>
        <p:spPr>
          <a:xfrm>
            <a:off x="483198" y="2226582"/>
            <a:ext cx="8007659" cy="1202418"/>
          </a:xfrm>
          <a:prstGeom prst="rect">
            <a:avLst/>
          </a:prstGeom>
        </p:spPr>
        <p:txBody>
          <a:bodyPr vert="horz" lIns="91440" tIns="45720" rIns="91440" bIns="45720" rtlCol="0" anchor="b">
            <a:normAutofit/>
          </a:bodyPr>
          <a:lstStyle/>
          <a:p>
            <a:r>
              <a:rPr lang="en-GB" dirty="0"/>
              <a:t>Headline Part One</a:t>
            </a:r>
            <a:endParaRPr lang="en-US" dirty="0"/>
          </a:p>
        </p:txBody>
      </p:sp>
    </p:spTree>
    <p:extLst>
      <p:ext uri="{BB962C8B-B14F-4D97-AF65-F5344CB8AC3E}">
        <p14:creationId xmlns:p14="http://schemas.microsoft.com/office/powerpoint/2010/main" val="953252835"/>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6" r:id="rId4"/>
    <p:sldLayoutId id="2147483671" r:id="rId5"/>
    <p:sldLayoutId id="2147483672" r:id="rId6"/>
    <p:sldLayoutId id="2147483669" r:id="rId7"/>
    <p:sldLayoutId id="2147483670" r:id="rId8"/>
    <p:sldLayoutId id="214748366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ftr="0" dt="0"/>
  <p:txStyles>
    <p:title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4110">
          <p15:clr>
            <a:srgbClr val="F26B43"/>
          </p15:clr>
        </p15:guide>
        <p15:guide id="4" pos="302" userDrawn="1">
          <p15:clr>
            <a:srgbClr val="F26B43"/>
          </p15:clr>
        </p15:guide>
        <p15:guide id="5" pos="737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Theirworld's skills and employment logo, an orange illustration of a briefcase inside a circle.">
            <a:extLst>
              <a:ext uri="{FF2B5EF4-FFF2-40B4-BE49-F238E27FC236}">
                <a16:creationId xmlns:a16="http://schemas.microsoft.com/office/drawing/2014/main" id="{A72177D0-64D7-480C-8BB5-705A7643C074}"/>
              </a:ext>
            </a:extLst>
          </p:cNvPr>
          <p:cNvPicPr>
            <a:picLocks noChangeAspect="1"/>
          </p:cNvPicPr>
          <p:nvPr/>
        </p:nvPicPr>
        <p:blipFill>
          <a:blip r:embed="rId3"/>
          <a:stretch>
            <a:fillRect/>
          </a:stretch>
        </p:blipFill>
        <p:spPr>
          <a:xfrm>
            <a:off x="6794740" y="1020792"/>
            <a:ext cx="4827916" cy="4813539"/>
          </a:xfrm>
          <a:prstGeom prst="rect">
            <a:avLst/>
          </a:prstGeom>
        </p:spPr>
      </p:pic>
      <p:sp>
        <p:nvSpPr>
          <p:cNvPr id="2" name="Title 1">
            <a:extLst>
              <a:ext uri="{FF2B5EF4-FFF2-40B4-BE49-F238E27FC236}">
                <a16:creationId xmlns:a16="http://schemas.microsoft.com/office/drawing/2014/main" id="{DC460FEA-0B5B-7544-B1CB-987692CF9431}"/>
              </a:ext>
            </a:extLst>
          </p:cNvPr>
          <p:cNvSpPr>
            <a:spLocks noGrp="1"/>
          </p:cNvSpPr>
          <p:nvPr>
            <p:ph type="ctrTitle"/>
          </p:nvPr>
        </p:nvSpPr>
        <p:spPr>
          <a:xfrm>
            <a:off x="416361" y="2301580"/>
            <a:ext cx="6977665" cy="1655762"/>
          </a:xfrm>
        </p:spPr>
        <p:txBody>
          <a:bodyPr>
            <a:noAutofit/>
          </a:bodyPr>
          <a:lstStyle/>
          <a:p>
            <a:r>
              <a:rPr lang="en-US" spc="-200" dirty="0">
                <a:solidFill>
                  <a:schemeClr val="accent4"/>
                </a:solidFill>
              </a:rPr>
              <a:t>Education unlocks </a:t>
            </a:r>
            <a:br>
              <a:rPr lang="en-US" spc="-200" dirty="0">
                <a:solidFill>
                  <a:schemeClr val="accent2"/>
                </a:solidFill>
              </a:rPr>
            </a:br>
            <a:r>
              <a:rPr lang="en-US" spc="-200" dirty="0">
                <a:solidFill>
                  <a:schemeClr val="accent3"/>
                </a:solidFill>
              </a:rPr>
              <a:t>skills and employment</a:t>
            </a:r>
          </a:p>
        </p:txBody>
      </p:sp>
      <p:sp>
        <p:nvSpPr>
          <p:cNvPr id="4" name="Text Placeholder 3">
            <a:extLst>
              <a:ext uri="{FF2B5EF4-FFF2-40B4-BE49-F238E27FC236}">
                <a16:creationId xmlns:a16="http://schemas.microsoft.com/office/drawing/2014/main" id="{A3CE33D2-AE76-4044-A024-16EEEB6BF37A}"/>
              </a:ext>
            </a:extLst>
          </p:cNvPr>
          <p:cNvSpPr>
            <a:spLocks noGrp="1"/>
          </p:cNvSpPr>
          <p:nvPr>
            <p:ph type="body" sz="quarter" idx="4294967295"/>
          </p:nvPr>
        </p:nvSpPr>
        <p:spPr>
          <a:xfrm>
            <a:off x="479425" y="5250998"/>
            <a:ext cx="6315315" cy="1273628"/>
          </a:xfrm>
          <a:prstGeom prst="rect">
            <a:avLst/>
          </a:prstGeom>
        </p:spPr>
        <p:txBody>
          <a:bodyPr/>
          <a:lstStyle/>
          <a:p>
            <a:r>
              <a:rPr lang="en-US" sz="2800" dirty="0"/>
              <a:t>Lesson Slideshow for Educators</a:t>
            </a:r>
          </a:p>
          <a:p>
            <a:r>
              <a:rPr lang="en-US" dirty="0"/>
              <a:t>For ages 7-11</a:t>
            </a:r>
            <a:endParaRPr lang="en-US" sz="2800" dirty="0"/>
          </a:p>
          <a:p>
            <a:endParaRPr lang="en-US" sz="2000" b="0" dirty="0">
              <a:latin typeface="Museo Sans 300" panose="02000000000000000000" pitchFamily="2" charset="77"/>
            </a:endParaRPr>
          </a:p>
        </p:txBody>
      </p:sp>
    </p:spTree>
    <p:extLst>
      <p:ext uri="{BB962C8B-B14F-4D97-AF65-F5344CB8AC3E}">
        <p14:creationId xmlns:p14="http://schemas.microsoft.com/office/powerpoint/2010/main" val="20704720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Activity – Jobs for an ideal future</a:t>
            </a:r>
          </a:p>
        </p:txBody>
      </p:sp>
      <p:sp>
        <p:nvSpPr>
          <p:cNvPr id="3" name="Slide Number Placeholder 2"/>
          <p:cNvSpPr>
            <a:spLocks noGrp="1"/>
          </p:cNvSpPr>
          <p:nvPr>
            <p:ph type="sldNum" sz="quarter" idx="4"/>
          </p:nvPr>
        </p:nvSpPr>
        <p:spPr/>
        <p:txBody>
          <a:bodyPr/>
          <a:lstStyle/>
          <a:p>
            <a:fld id="{540D144C-11AF-EC44-9A7A-00E7093A6A62}" type="slidenum">
              <a:rPr lang="en-US" smtClean="0"/>
              <a:pPr/>
              <a:t>10</a:t>
            </a:fld>
            <a:endParaRPr lang="en-US" dirty="0"/>
          </a:p>
        </p:txBody>
      </p:sp>
    </p:spTree>
    <p:extLst>
      <p:ext uri="{BB962C8B-B14F-4D97-AF65-F5344CB8AC3E}">
        <p14:creationId xmlns:p14="http://schemas.microsoft.com/office/powerpoint/2010/main" val="15397577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United Nations Sustainable Development Goals 1 - 17."/>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474" b="1474"/>
          <a:stretch>
            <a:fillRect/>
          </a:stretch>
        </p:blipFill>
        <p:spPr>
          <a:xfrm>
            <a:off x="312821" y="154908"/>
            <a:ext cx="11574379" cy="6510588"/>
          </a:xfrm>
        </p:spPr>
      </p:pic>
      <p:sp>
        <p:nvSpPr>
          <p:cNvPr id="2" name="Title 1">
            <a:extLst>
              <a:ext uri="{FF2B5EF4-FFF2-40B4-BE49-F238E27FC236}">
                <a16:creationId xmlns:a16="http://schemas.microsoft.com/office/drawing/2014/main" id="{C7798A12-CBC3-2B36-D17F-BDE8B0AC204A}"/>
              </a:ext>
            </a:extLst>
          </p:cNvPr>
          <p:cNvSpPr>
            <a:spLocks noGrp="1"/>
          </p:cNvSpPr>
          <p:nvPr>
            <p:ph type="title" idx="4294967295"/>
          </p:nvPr>
        </p:nvSpPr>
        <p:spPr>
          <a:xfrm>
            <a:off x="483198" y="-1202418"/>
            <a:ext cx="8007659" cy="1202418"/>
          </a:xfrm>
        </p:spPr>
        <p:txBody>
          <a:bodyPr vert="horz" lIns="91440" tIns="45720" rIns="91440" bIns="45720" rtlCol="0" anchor="b">
            <a:normAutofit fontScale="90000"/>
          </a:bodyPr>
          <a:lstStyle/>
          <a:p>
            <a:r>
              <a:rPr lang="en-GB" dirty="0"/>
              <a:t>Sustainable Development Goals</a:t>
            </a:r>
          </a:p>
        </p:txBody>
      </p:sp>
    </p:spTree>
    <p:extLst>
      <p:ext uri="{BB962C8B-B14F-4D97-AF65-F5344CB8AC3E}">
        <p14:creationId xmlns:p14="http://schemas.microsoft.com/office/powerpoint/2010/main" val="3480696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0D144C-11AF-EC44-9A7A-00E7093A6A62}" type="slidenum">
              <a:rPr kumimoji="0" lang="en-US" sz="1200" b="1" i="0" u="none" strike="noStrike" kern="1200" cap="none" spc="0" normalizeH="0" baseline="0" noProof="0" smtClean="0">
                <a:ln>
                  <a:noFill/>
                </a:ln>
                <a:solidFill>
                  <a:srgbClr val="000000"/>
                </a:solidFill>
                <a:effectLst/>
                <a:uLnTx/>
                <a:uFillTx/>
                <a:latin typeface="Museo Sans 900" panose="02000000000000000000" pitchFamily="2" charset="77"/>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en-US" sz="1200" b="1" i="0" u="none" strike="noStrike" kern="1200" cap="none" spc="0" normalizeH="0" baseline="0" noProof="0" dirty="0">
              <a:ln>
                <a:noFill/>
              </a:ln>
              <a:solidFill>
                <a:srgbClr val="000000"/>
              </a:solidFill>
              <a:effectLst/>
              <a:uLnTx/>
              <a:uFillTx/>
              <a:latin typeface="Museo Sans 900" panose="02000000000000000000" pitchFamily="2" charset="77"/>
              <a:ea typeface="+mn-ea"/>
              <a:cs typeface="Arial" panose="020B0604020202020204" pitchFamily="34" charset="0"/>
            </a:endParaRPr>
          </a:p>
        </p:txBody>
      </p:sp>
      <p:pic>
        <p:nvPicPr>
          <p:cNvPr id="5" name="Picture 4" descr="Orange speech bubble that reads, 'How old will you be in 2030?'.">
            <a:extLst>
              <a:ext uri="{FF2B5EF4-FFF2-40B4-BE49-F238E27FC236}">
                <a16:creationId xmlns:a16="http://schemas.microsoft.com/office/drawing/2014/main" id="{48D2B40A-66BF-A8FB-EC8D-0958F88599F1}"/>
              </a:ext>
            </a:extLst>
          </p:cNvPr>
          <p:cNvPicPr>
            <a:picLocks noChangeAspect="1"/>
          </p:cNvPicPr>
          <p:nvPr/>
        </p:nvPicPr>
        <p:blipFill>
          <a:blip r:embed="rId3"/>
          <a:stretch>
            <a:fillRect/>
          </a:stretch>
        </p:blipFill>
        <p:spPr>
          <a:xfrm>
            <a:off x="360532" y="755940"/>
            <a:ext cx="5096443" cy="2434301"/>
          </a:xfrm>
          <a:prstGeom prst="roundRect">
            <a:avLst/>
          </a:prstGeom>
        </p:spPr>
      </p:pic>
      <p:pic>
        <p:nvPicPr>
          <p:cNvPr id="11" name="Picture 10" descr="Blue speech bubble that reads, 'What might you be doing in 2030?'.">
            <a:extLst>
              <a:ext uri="{FF2B5EF4-FFF2-40B4-BE49-F238E27FC236}">
                <a16:creationId xmlns:a16="http://schemas.microsoft.com/office/drawing/2014/main" id="{95C2B95C-1944-3296-A40B-E38D98568DC5}"/>
              </a:ext>
            </a:extLst>
          </p:cNvPr>
          <p:cNvPicPr>
            <a:picLocks noChangeAspect="1"/>
          </p:cNvPicPr>
          <p:nvPr/>
        </p:nvPicPr>
        <p:blipFill>
          <a:blip r:embed="rId4"/>
          <a:stretch>
            <a:fillRect/>
          </a:stretch>
        </p:blipFill>
        <p:spPr>
          <a:xfrm>
            <a:off x="6007871" y="3429000"/>
            <a:ext cx="5221406" cy="2487977"/>
          </a:xfrm>
          <a:prstGeom prst="roundRect">
            <a:avLst/>
          </a:prstGeom>
        </p:spPr>
      </p:pic>
      <p:sp>
        <p:nvSpPr>
          <p:cNvPr id="12" name="Title 11">
            <a:extLst>
              <a:ext uri="{FF2B5EF4-FFF2-40B4-BE49-F238E27FC236}">
                <a16:creationId xmlns:a16="http://schemas.microsoft.com/office/drawing/2014/main" id="{E83D9CF7-CCE9-3610-99CA-BC1ABF95EECD}"/>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In 2030…</a:t>
            </a:r>
          </a:p>
        </p:txBody>
      </p:sp>
    </p:spTree>
    <p:extLst>
      <p:ext uri="{BB962C8B-B14F-4D97-AF65-F5344CB8AC3E}">
        <p14:creationId xmlns:p14="http://schemas.microsoft.com/office/powerpoint/2010/main" val="1586471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0D144C-11AF-EC44-9A7A-00E7093A6A62}" type="slidenum">
              <a:rPr kumimoji="0" lang="en-US" sz="1200" b="1" i="0" u="none" strike="noStrike" kern="1200" cap="none" spc="0" normalizeH="0" baseline="0" noProof="0" smtClean="0">
                <a:ln>
                  <a:noFill/>
                </a:ln>
                <a:solidFill>
                  <a:srgbClr val="000000"/>
                </a:solidFill>
                <a:effectLst/>
                <a:uLnTx/>
                <a:uFillTx/>
                <a:latin typeface="Museo Sans 900" panose="02000000000000000000" pitchFamily="2" charset="77"/>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en-US" sz="1200" b="1" i="0" u="none" strike="noStrike" kern="1200" cap="none" spc="0" normalizeH="0" baseline="0" noProof="0" dirty="0">
              <a:ln>
                <a:noFill/>
              </a:ln>
              <a:solidFill>
                <a:srgbClr val="000000"/>
              </a:solidFill>
              <a:effectLst/>
              <a:uLnTx/>
              <a:uFillTx/>
              <a:latin typeface="Museo Sans 900" panose="02000000000000000000" pitchFamily="2" charset="77"/>
              <a:ea typeface="+mn-ea"/>
              <a:cs typeface="Arial" panose="020B0604020202020204" pitchFamily="34" charset="0"/>
            </a:endParaRPr>
          </a:p>
        </p:txBody>
      </p:sp>
      <p:sp>
        <p:nvSpPr>
          <p:cNvPr id="12" name="Title 11"/>
          <p:cNvSpPr>
            <a:spLocks noGrp="1"/>
          </p:cNvSpPr>
          <p:nvPr>
            <p:ph type="title" idx="4294967295"/>
          </p:nvPr>
        </p:nvSpPr>
        <p:spPr>
          <a:xfrm>
            <a:off x="798095" y="280881"/>
            <a:ext cx="10670005" cy="313932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1800"/>
              </a:spcAft>
              <a:buClr>
                <a:schemeClr val="bg1"/>
              </a:buClr>
              <a:buSzTx/>
              <a:buFontTx/>
              <a:buNone/>
              <a:tabLst/>
              <a:defRPr/>
            </a:pPr>
            <a:r>
              <a:rPr kumimoji="0" lang="en-US" sz="3600" b="1" i="0" u="none" strike="noStrike" kern="1200" cap="none" spc="0" normalizeH="0" baseline="0" noProof="0" dirty="0">
                <a:ln>
                  <a:noFill/>
                </a:ln>
                <a:solidFill>
                  <a:schemeClr val="accent3"/>
                </a:solidFill>
                <a:effectLst/>
                <a:uLnTx/>
                <a:uFillTx/>
                <a:latin typeface="Museo Sans 900"/>
                <a:ea typeface="+mn-ea"/>
                <a:cs typeface="+mn-cs"/>
              </a:rPr>
              <a:t>Many jobs are changing because of automation – using technology to do things that people used to do before.</a:t>
            </a:r>
          </a:p>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endParaRPr kumimoji="0" lang="en-US" sz="4800" b="1" i="0" u="none" strike="noStrike" kern="1200" cap="none" spc="0" normalizeH="0" baseline="0" noProof="0" dirty="0">
              <a:ln>
                <a:noFill/>
              </a:ln>
              <a:solidFill>
                <a:schemeClr val="bg1"/>
              </a:solidFill>
              <a:effectLst/>
              <a:uLnTx/>
              <a:uFillTx/>
              <a:latin typeface="Museo Sans 900"/>
              <a:ea typeface="+mn-ea"/>
              <a:cs typeface="+mn-cs"/>
            </a:endParaRPr>
          </a:p>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endParaRPr kumimoji="0" lang="en-US" sz="4800" b="1" i="0" u="none" strike="noStrike" kern="1200" cap="none" spc="0" normalizeH="0" baseline="0" noProof="0" dirty="0">
              <a:ln>
                <a:noFill/>
              </a:ln>
              <a:solidFill>
                <a:schemeClr val="bg1"/>
              </a:solidFill>
              <a:effectLst/>
              <a:uLnTx/>
              <a:uFillTx/>
              <a:latin typeface="Museo Sans 900"/>
              <a:ea typeface="+mn-ea"/>
              <a:cs typeface="+mn-cs"/>
            </a:endParaRPr>
          </a:p>
        </p:txBody>
      </p:sp>
      <p:pic>
        <p:nvPicPr>
          <p:cNvPr id="3" name="Picture 4" descr="Graphic illustration of a robot.">
            <a:extLst>
              <a:ext uri="{FF2B5EF4-FFF2-40B4-BE49-F238E27FC236}">
                <a16:creationId xmlns:a16="http://schemas.microsoft.com/office/drawing/2014/main" id="{FA3CFEFF-B327-4CF0-B7D1-3E00FF4E8B22}"/>
              </a:ext>
            </a:extLst>
          </p:cNvPr>
          <p:cNvPicPr>
            <a:picLocks noChangeAspect="1"/>
          </p:cNvPicPr>
          <p:nvPr/>
        </p:nvPicPr>
        <p:blipFill>
          <a:blip r:embed="rId3"/>
          <a:stretch>
            <a:fillRect/>
          </a:stretch>
        </p:blipFill>
        <p:spPr>
          <a:xfrm>
            <a:off x="4543245" y="2416230"/>
            <a:ext cx="3117011" cy="3678936"/>
          </a:xfrm>
          <a:prstGeom prst="rect">
            <a:avLst/>
          </a:prstGeom>
        </p:spPr>
      </p:pic>
    </p:spTree>
    <p:extLst>
      <p:ext uri="{BB962C8B-B14F-4D97-AF65-F5344CB8AC3E}">
        <p14:creationId xmlns:p14="http://schemas.microsoft.com/office/powerpoint/2010/main" val="647851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540D144C-11AF-EC44-9A7A-00E7093A6A62}" type="slidenum">
              <a:rPr lang="en-US" smtClean="0"/>
              <a:pPr/>
              <a:t>14</a:t>
            </a:fld>
            <a:endParaRPr lang="en-US" dirty="0"/>
          </a:p>
        </p:txBody>
      </p:sp>
      <p:sp>
        <p:nvSpPr>
          <p:cNvPr id="4" name="Title 3"/>
          <p:cNvSpPr>
            <a:spLocks noGrp="1"/>
          </p:cNvSpPr>
          <p:nvPr>
            <p:ph type="title" idx="4294967295"/>
          </p:nvPr>
        </p:nvSpPr>
        <p:spPr>
          <a:xfrm>
            <a:off x="812472" y="352768"/>
            <a:ext cx="10688648" cy="276998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1800"/>
              </a:spcAft>
              <a:buClr>
                <a:schemeClr val="bg1"/>
              </a:buClr>
              <a:buSzTx/>
              <a:buFontTx/>
              <a:buNone/>
              <a:tabLst/>
              <a:defRPr/>
            </a:pPr>
            <a:r>
              <a:rPr kumimoji="0" lang="en-US" sz="3200" b="1" i="0" u="none" strike="noStrike" kern="1200" cap="none" spc="0" normalizeH="0" baseline="0" noProof="0" dirty="0">
                <a:ln>
                  <a:noFill/>
                </a:ln>
                <a:solidFill>
                  <a:schemeClr val="accent3"/>
                </a:solidFill>
                <a:effectLst/>
                <a:uLnTx/>
                <a:uFillTx/>
                <a:latin typeface="Museo Sans 900"/>
                <a:ea typeface="+mn-ea"/>
                <a:cs typeface="+mn-cs"/>
              </a:rPr>
              <a:t>Imagine a job of the future that could help to achieve one of the SDGs.</a:t>
            </a:r>
          </a:p>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endParaRPr kumimoji="0" lang="en-US" sz="3200" b="1" i="0" u="none" strike="noStrike" kern="1200" cap="none" spc="0" normalizeH="0" baseline="0" noProof="0" dirty="0">
              <a:ln>
                <a:noFill/>
              </a:ln>
              <a:solidFill>
                <a:schemeClr val="bg1"/>
              </a:solidFill>
              <a:effectLst/>
              <a:uLnTx/>
              <a:uFillTx/>
              <a:latin typeface="Museo Sans 900"/>
              <a:ea typeface="+mn-ea"/>
              <a:cs typeface="+mn-cs"/>
            </a:endParaRPr>
          </a:p>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endParaRPr kumimoji="0" lang="en-US" sz="4800" b="1" i="0" u="none" strike="noStrike" kern="1200" cap="none" spc="0" normalizeH="0" baseline="0" noProof="0" dirty="0">
              <a:ln>
                <a:noFill/>
              </a:ln>
              <a:solidFill>
                <a:schemeClr val="bg1"/>
              </a:solidFill>
              <a:effectLst/>
              <a:uLnTx/>
              <a:uFillTx/>
              <a:latin typeface="Museo Sans 900"/>
              <a:ea typeface="+mn-ea"/>
              <a:cs typeface="+mn-cs"/>
            </a:endParaRPr>
          </a:p>
        </p:txBody>
      </p:sp>
      <p:pic>
        <p:nvPicPr>
          <p:cNvPr id="6" name="Picture Placeholder 3" descr="United Nations Sustainable Development Goals 1 - 17."/>
          <p:cNvPicPr>
            <a:picLocks noChangeAspect="1"/>
          </p:cNvPicPr>
          <p:nvPr/>
        </p:nvPicPr>
        <p:blipFill rotWithShape="1">
          <a:blip r:embed="rId3">
            <a:extLst>
              <a:ext uri="{28A0092B-C50C-407E-A947-70E740481C1C}">
                <a14:useLocalDpi xmlns:a14="http://schemas.microsoft.com/office/drawing/2010/main" val="0"/>
              </a:ext>
            </a:extLst>
          </a:blip>
          <a:srcRect t="17844" b="1474"/>
          <a:stretch/>
        </p:blipFill>
        <p:spPr>
          <a:xfrm>
            <a:off x="1351472" y="1666568"/>
            <a:ext cx="9477376" cy="4431814"/>
          </a:xfrm>
          <a:prstGeom prst="rect">
            <a:avLst/>
          </a:prstGeom>
        </p:spPr>
      </p:pic>
    </p:spTree>
    <p:extLst>
      <p:ext uri="{BB962C8B-B14F-4D97-AF65-F5344CB8AC3E}">
        <p14:creationId xmlns:p14="http://schemas.microsoft.com/office/powerpoint/2010/main" val="17143946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15</a:t>
            </a:fld>
            <a:endParaRPr lang="en-US" dirty="0"/>
          </a:p>
        </p:txBody>
      </p:sp>
      <p:pic>
        <p:nvPicPr>
          <p:cNvPr id="4" name="Picture 3" descr="Orange speech bubble that reads, 'Which goal (or goals) will your job help to achieve?'">
            <a:extLst>
              <a:ext uri="{FF2B5EF4-FFF2-40B4-BE49-F238E27FC236}">
                <a16:creationId xmlns:a16="http://schemas.microsoft.com/office/drawing/2014/main" id="{9605C10E-7526-F731-00FA-CCE1DD0D57AF}"/>
              </a:ext>
            </a:extLst>
          </p:cNvPr>
          <p:cNvPicPr>
            <a:picLocks noChangeAspect="1"/>
          </p:cNvPicPr>
          <p:nvPr/>
        </p:nvPicPr>
        <p:blipFill>
          <a:blip r:embed="rId3"/>
          <a:stretch>
            <a:fillRect/>
          </a:stretch>
        </p:blipFill>
        <p:spPr>
          <a:xfrm>
            <a:off x="626251" y="710614"/>
            <a:ext cx="4469809" cy="2158245"/>
          </a:xfrm>
          <a:prstGeom prst="rect">
            <a:avLst/>
          </a:prstGeom>
        </p:spPr>
      </p:pic>
      <p:pic>
        <p:nvPicPr>
          <p:cNvPr id="6" name="Picture 5" descr="Green speech bubble that reads, 'What skills do you think a person doing this job will need?'">
            <a:extLst>
              <a:ext uri="{FF2B5EF4-FFF2-40B4-BE49-F238E27FC236}">
                <a16:creationId xmlns:a16="http://schemas.microsoft.com/office/drawing/2014/main" id="{514E34A1-EC72-8E38-92D9-6B5C22F93968}"/>
              </a:ext>
            </a:extLst>
          </p:cNvPr>
          <p:cNvPicPr>
            <a:picLocks noChangeAspect="1"/>
          </p:cNvPicPr>
          <p:nvPr/>
        </p:nvPicPr>
        <p:blipFill>
          <a:blip r:embed="rId4"/>
          <a:stretch>
            <a:fillRect/>
          </a:stretch>
        </p:blipFill>
        <p:spPr>
          <a:xfrm>
            <a:off x="949409" y="3576847"/>
            <a:ext cx="5137583" cy="2959978"/>
          </a:xfrm>
          <a:prstGeom prst="rect">
            <a:avLst/>
          </a:prstGeom>
        </p:spPr>
      </p:pic>
      <p:pic>
        <p:nvPicPr>
          <p:cNvPr id="12" name="Picture 11" descr="Orange speech bubble that reads, 'Would you like to do this job?'">
            <a:extLst>
              <a:ext uri="{FF2B5EF4-FFF2-40B4-BE49-F238E27FC236}">
                <a16:creationId xmlns:a16="http://schemas.microsoft.com/office/drawing/2014/main" id="{368D6893-4AFF-EDF4-C115-10C64A6B84A2}"/>
              </a:ext>
            </a:extLst>
          </p:cNvPr>
          <p:cNvPicPr>
            <a:picLocks noChangeAspect="1"/>
          </p:cNvPicPr>
          <p:nvPr/>
        </p:nvPicPr>
        <p:blipFill>
          <a:blip r:embed="rId5"/>
          <a:srcRect r="9739"/>
          <a:stretch/>
        </p:blipFill>
        <p:spPr>
          <a:xfrm>
            <a:off x="6553203" y="3740491"/>
            <a:ext cx="5012025" cy="2312506"/>
          </a:xfrm>
          <a:prstGeom prst="rect">
            <a:avLst/>
          </a:prstGeom>
        </p:spPr>
      </p:pic>
      <p:pic>
        <p:nvPicPr>
          <p:cNvPr id="14" name="Picture 13" descr="Blue speech bubble that reads, 'How will your job help to achieve the SDGs?'">
            <a:extLst>
              <a:ext uri="{FF2B5EF4-FFF2-40B4-BE49-F238E27FC236}">
                <a16:creationId xmlns:a16="http://schemas.microsoft.com/office/drawing/2014/main" id="{957D51FF-FB5A-570D-CC19-909CFB1AEFE5}"/>
              </a:ext>
            </a:extLst>
          </p:cNvPr>
          <p:cNvPicPr>
            <a:picLocks noChangeAspect="1"/>
          </p:cNvPicPr>
          <p:nvPr/>
        </p:nvPicPr>
        <p:blipFill>
          <a:blip r:embed="rId6"/>
          <a:srcRect l="3855" r="4856" b="7460"/>
          <a:stretch/>
        </p:blipFill>
        <p:spPr>
          <a:xfrm>
            <a:off x="6087470" y="589106"/>
            <a:ext cx="5694295" cy="2339785"/>
          </a:xfrm>
          <a:prstGeom prst="rect">
            <a:avLst/>
          </a:prstGeom>
        </p:spPr>
      </p:pic>
      <p:sp>
        <p:nvSpPr>
          <p:cNvPr id="21" name="Title 20">
            <a:extLst>
              <a:ext uri="{FF2B5EF4-FFF2-40B4-BE49-F238E27FC236}">
                <a16:creationId xmlns:a16="http://schemas.microsoft.com/office/drawing/2014/main" id="{20FC1EE3-CC79-4A1A-94BA-717296BC3983}"/>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Future jobs</a:t>
            </a:r>
          </a:p>
        </p:txBody>
      </p:sp>
    </p:spTree>
    <p:extLst>
      <p:ext uri="{BB962C8B-B14F-4D97-AF65-F5344CB8AC3E}">
        <p14:creationId xmlns:p14="http://schemas.microsoft.com/office/powerpoint/2010/main" val="143243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9424" y="765848"/>
            <a:ext cx="10302875" cy="5231996"/>
          </a:xfrm>
        </p:spPr>
        <p:txBody>
          <a:bodyPr/>
          <a:lstStyle/>
          <a:p>
            <a:r>
              <a:rPr lang="en-GB" dirty="0"/>
              <a:t>Activity – My toolkit for learning skills</a:t>
            </a:r>
          </a:p>
        </p:txBody>
      </p:sp>
      <p:sp>
        <p:nvSpPr>
          <p:cNvPr id="3" name="Slide Number Placeholder 2"/>
          <p:cNvSpPr>
            <a:spLocks noGrp="1"/>
          </p:cNvSpPr>
          <p:nvPr>
            <p:ph type="sldNum" sz="quarter" idx="4"/>
          </p:nvPr>
        </p:nvSpPr>
        <p:spPr/>
        <p:txBody>
          <a:bodyPr/>
          <a:lstStyle/>
          <a:p>
            <a:fld id="{540D144C-11AF-EC44-9A7A-00E7093A6A62}" type="slidenum">
              <a:rPr lang="en-US" smtClean="0"/>
              <a:pPr/>
              <a:t>16</a:t>
            </a:fld>
            <a:endParaRPr lang="en-US" dirty="0"/>
          </a:p>
        </p:txBody>
      </p:sp>
    </p:spTree>
    <p:extLst>
      <p:ext uri="{BB962C8B-B14F-4D97-AF65-F5344CB8AC3E}">
        <p14:creationId xmlns:p14="http://schemas.microsoft.com/office/powerpoint/2010/main" val="28031171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0D144C-11AF-EC44-9A7A-00E7093A6A62}" type="slidenum">
              <a:rPr kumimoji="0" lang="en-US" sz="1200" b="1" i="0" u="none" strike="noStrike" kern="1200" cap="none" spc="0" normalizeH="0" baseline="0" noProof="0" smtClean="0">
                <a:ln>
                  <a:noFill/>
                </a:ln>
                <a:solidFill>
                  <a:srgbClr val="000000"/>
                </a:solidFill>
                <a:effectLst/>
                <a:uLnTx/>
                <a:uFillTx/>
                <a:latin typeface="Museo Sans 900" panose="02000000000000000000" pitchFamily="2" charset="77"/>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en-US" sz="1200" b="1" i="0" u="none" strike="noStrike" kern="1200" cap="none" spc="0" normalizeH="0" baseline="0" noProof="0" dirty="0">
              <a:ln>
                <a:noFill/>
              </a:ln>
              <a:solidFill>
                <a:srgbClr val="000000"/>
              </a:solidFill>
              <a:effectLst/>
              <a:uLnTx/>
              <a:uFillTx/>
              <a:latin typeface="Museo Sans 900" panose="02000000000000000000" pitchFamily="2" charset="77"/>
              <a:ea typeface="+mn-ea"/>
              <a:cs typeface="Arial" panose="020B0604020202020204" pitchFamily="34" charset="0"/>
            </a:endParaRPr>
          </a:p>
        </p:txBody>
      </p:sp>
      <p:pic>
        <p:nvPicPr>
          <p:cNvPr id="5" name="Picture 4" descr="Orange speech bubble that reads, 'Where did you learn this skill?'">
            <a:extLst>
              <a:ext uri="{FF2B5EF4-FFF2-40B4-BE49-F238E27FC236}">
                <a16:creationId xmlns:a16="http://schemas.microsoft.com/office/drawing/2014/main" id="{9EAA19C3-37FA-8903-95F1-72AC0B353D06}"/>
              </a:ext>
            </a:extLst>
          </p:cNvPr>
          <p:cNvPicPr>
            <a:picLocks noChangeAspect="1"/>
          </p:cNvPicPr>
          <p:nvPr/>
        </p:nvPicPr>
        <p:blipFill>
          <a:blip r:embed="rId3"/>
          <a:stretch>
            <a:fillRect/>
          </a:stretch>
        </p:blipFill>
        <p:spPr>
          <a:xfrm>
            <a:off x="483198" y="691994"/>
            <a:ext cx="4264606" cy="2158244"/>
          </a:xfrm>
          <a:prstGeom prst="roundRect">
            <a:avLst/>
          </a:prstGeom>
        </p:spPr>
      </p:pic>
      <p:pic>
        <p:nvPicPr>
          <p:cNvPr id="11" name="Picture 10" descr="Blue speech bubble that reads, 'Who or what helped you to learn it?'">
            <a:extLst>
              <a:ext uri="{FF2B5EF4-FFF2-40B4-BE49-F238E27FC236}">
                <a16:creationId xmlns:a16="http://schemas.microsoft.com/office/drawing/2014/main" id="{9A7136B5-6347-AB24-E8F0-17151BDF74D8}"/>
              </a:ext>
            </a:extLst>
          </p:cNvPr>
          <p:cNvPicPr>
            <a:picLocks noChangeAspect="1"/>
          </p:cNvPicPr>
          <p:nvPr/>
        </p:nvPicPr>
        <p:blipFill>
          <a:blip r:embed="rId4"/>
          <a:stretch>
            <a:fillRect/>
          </a:stretch>
        </p:blipFill>
        <p:spPr>
          <a:xfrm>
            <a:off x="6479716" y="622682"/>
            <a:ext cx="4905525" cy="2296867"/>
          </a:xfrm>
          <a:prstGeom prst="roundRect">
            <a:avLst/>
          </a:prstGeom>
        </p:spPr>
      </p:pic>
      <p:pic>
        <p:nvPicPr>
          <p:cNvPr id="13" name="Picture 12" descr="Green speech bubble that reads, 'What might make it difficult to learn a new skill?'">
            <a:extLst>
              <a:ext uri="{FF2B5EF4-FFF2-40B4-BE49-F238E27FC236}">
                <a16:creationId xmlns:a16="http://schemas.microsoft.com/office/drawing/2014/main" id="{565AE151-36AB-CFE3-5893-A5E489096499}"/>
              </a:ext>
            </a:extLst>
          </p:cNvPr>
          <p:cNvPicPr>
            <a:picLocks noChangeAspect="1"/>
          </p:cNvPicPr>
          <p:nvPr/>
        </p:nvPicPr>
        <p:blipFill>
          <a:blip r:embed="rId5"/>
          <a:stretch>
            <a:fillRect/>
          </a:stretch>
        </p:blipFill>
        <p:spPr>
          <a:xfrm>
            <a:off x="2447182" y="3694665"/>
            <a:ext cx="6173061" cy="2286319"/>
          </a:xfrm>
          <a:prstGeom prst="roundRect">
            <a:avLst/>
          </a:prstGeom>
        </p:spPr>
      </p:pic>
      <p:sp>
        <p:nvSpPr>
          <p:cNvPr id="14" name="Title 13">
            <a:extLst>
              <a:ext uri="{FF2B5EF4-FFF2-40B4-BE49-F238E27FC236}">
                <a16:creationId xmlns:a16="http://schemas.microsoft.com/office/drawing/2014/main" id="{87D88C73-54E7-955C-A886-5FF83AA8E426}"/>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Learning skills</a:t>
            </a:r>
          </a:p>
        </p:txBody>
      </p:sp>
    </p:spTree>
    <p:extLst>
      <p:ext uri="{BB962C8B-B14F-4D97-AF65-F5344CB8AC3E}">
        <p14:creationId xmlns:p14="http://schemas.microsoft.com/office/powerpoint/2010/main" val="2013054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descr="Image of a child in a window.">
            <a:extLst>
              <a:ext uri="{FF2B5EF4-FFF2-40B4-BE49-F238E27FC236}">
                <a16:creationId xmlns:a16="http://schemas.microsoft.com/office/drawing/2014/main" id="{F78E52BC-6E8F-014C-9207-5C69573FC668}"/>
              </a:ext>
            </a:extLst>
          </p:cNvPr>
          <p:cNvPicPr>
            <a:picLocks noGrp="1" noChangeAspect="1"/>
          </p:cNvPicPr>
          <p:nvPr>
            <p:ph type="pic" sz="quarter" idx="11"/>
          </p:nvPr>
        </p:nvPicPr>
        <p:blipFill rotWithShape="1">
          <a:blip r:embed="rId3" cstate="screen">
            <a:extLst>
              <a:ext uri="{28A0092B-C50C-407E-A947-70E740481C1C}">
                <a14:useLocalDpi xmlns:a14="http://schemas.microsoft.com/office/drawing/2010/main"/>
              </a:ext>
            </a:extLst>
          </a:blip>
          <a:srcRect/>
          <a:stretch/>
        </p:blipFill>
        <p:spPr>
          <a:xfrm>
            <a:off x="0" y="0"/>
            <a:ext cx="6096000" cy="6858000"/>
          </a:xfrm>
        </p:spPr>
      </p:pic>
      <p:sp>
        <p:nvSpPr>
          <p:cNvPr id="2" name="Slide Number Placeholder 1">
            <a:extLst>
              <a:ext uri="{FF2B5EF4-FFF2-40B4-BE49-F238E27FC236}">
                <a16:creationId xmlns:a16="http://schemas.microsoft.com/office/drawing/2014/main" id="{9C9AD3EA-72B5-8048-BFBB-122A1DE68A78}"/>
              </a:ext>
            </a:extLst>
          </p:cNvPr>
          <p:cNvSpPr>
            <a:spLocks noGrp="1"/>
          </p:cNvSpPr>
          <p:nvPr>
            <p:ph type="sldNum" sz="quarter" idx="4"/>
          </p:nvPr>
        </p:nvSpPr>
        <p:spPr/>
        <p:txBody>
          <a:bodyPr/>
          <a:lstStyle/>
          <a:p>
            <a:fld id="{540D144C-11AF-EC44-9A7A-00E7093A6A62}" type="slidenum">
              <a:rPr lang="en-US" smtClean="0"/>
              <a:pPr/>
              <a:t>18</a:t>
            </a:fld>
            <a:endParaRPr lang="en-US" dirty="0"/>
          </a:p>
        </p:txBody>
      </p:sp>
      <p:sp>
        <p:nvSpPr>
          <p:cNvPr id="10" name="Title 9">
            <a:extLst>
              <a:ext uri="{FF2B5EF4-FFF2-40B4-BE49-F238E27FC236}">
                <a16:creationId xmlns:a16="http://schemas.microsoft.com/office/drawing/2014/main" id="{651BDE8F-56F0-F640-B168-A800F262A5AD}"/>
              </a:ext>
            </a:extLst>
          </p:cNvPr>
          <p:cNvSpPr txBox="1">
            <a:spLocks noGrp="1"/>
          </p:cNvSpPr>
          <p:nvPr>
            <p:ph type="title" idx="4294967295"/>
          </p:nvPr>
        </p:nvSpPr>
        <p:spPr>
          <a:xfrm>
            <a:off x="6102445" y="750272"/>
            <a:ext cx="5739393" cy="432426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71500" marR="0" lvl="0" indent="-571500" algn="l" defTabSz="914400" rtl="0" eaLnBrk="1" fontAlgn="auto" latinLnBrk="0" hangingPunct="1">
              <a:lnSpc>
                <a:spcPct val="100000"/>
              </a:lnSpc>
              <a:spcBef>
                <a:spcPts val="0"/>
              </a:spcBef>
              <a:spcAft>
                <a:spcPts val="1800"/>
              </a:spcAft>
              <a:buClr>
                <a:schemeClr val="tx2"/>
              </a:buClr>
              <a:buSzTx/>
              <a:buFont typeface="Arial" panose="020B0604020202020204" pitchFamily="34" charset="0"/>
              <a:buChar char="•"/>
              <a:tabLst/>
              <a:defRPr/>
            </a:pPr>
            <a:r>
              <a:rPr kumimoji="0" lang="en-GB" sz="4000" b="1" i="0" u="none" strike="noStrike" kern="1200" cap="none" spc="0" normalizeH="0" baseline="0" noProof="0" dirty="0">
                <a:ln>
                  <a:noFill/>
                </a:ln>
                <a:solidFill>
                  <a:schemeClr val="tx2"/>
                </a:solidFill>
                <a:effectLst/>
                <a:uLnTx/>
                <a:uFillTx/>
                <a:latin typeface="Museo Sans 900"/>
                <a:ea typeface="+mn-ea"/>
                <a:cs typeface="Arial"/>
              </a:rPr>
              <a:t>250 million</a:t>
            </a:r>
            <a:r>
              <a:rPr kumimoji="0" lang="en-GB" sz="3600" b="1" i="0" u="none" strike="noStrike" kern="1200" cap="none" spc="0" normalizeH="0" baseline="0" noProof="0" dirty="0">
                <a:ln>
                  <a:noFill/>
                </a:ln>
                <a:solidFill>
                  <a:schemeClr val="tx2"/>
                </a:solidFill>
                <a:effectLst/>
                <a:uLnTx/>
                <a:uFillTx/>
                <a:latin typeface="Museo Sans 900"/>
                <a:ea typeface="+mn-ea"/>
                <a:cs typeface="Arial"/>
              </a:rPr>
              <a:t> </a:t>
            </a:r>
            <a:r>
              <a:rPr kumimoji="0" lang="en-GB" sz="3600" b="0" i="0" u="none" strike="noStrike" kern="1200" cap="none" spc="0" normalizeH="0" baseline="0" noProof="0" dirty="0">
                <a:ln>
                  <a:noFill/>
                </a:ln>
                <a:solidFill>
                  <a:schemeClr val="tx1"/>
                </a:solidFill>
                <a:effectLst/>
                <a:uLnTx/>
                <a:uFillTx/>
                <a:latin typeface="Museo Sans 900"/>
                <a:ea typeface="+mn-ea"/>
                <a:cs typeface="Arial"/>
              </a:rPr>
              <a:t>children</a:t>
            </a:r>
            <a:r>
              <a:rPr kumimoji="0" lang="en-GB" sz="3600" b="1" i="0" u="none" strike="noStrike" kern="1200" cap="none" spc="0" normalizeH="0" baseline="0" noProof="0" dirty="0">
                <a:ln>
                  <a:noFill/>
                </a:ln>
                <a:solidFill>
                  <a:schemeClr val="tx2"/>
                </a:solidFill>
                <a:effectLst/>
                <a:uLnTx/>
                <a:uFillTx/>
                <a:latin typeface="Museo Sans 900"/>
                <a:ea typeface="+mn-ea"/>
                <a:cs typeface="Arial"/>
              </a:rPr>
              <a:t> </a:t>
            </a:r>
            <a:r>
              <a:rPr kumimoji="0" lang="en-GB" sz="3600" b="0" i="0" u="none" strike="noStrike" kern="1200" cap="none" spc="0" normalizeH="0" baseline="0" noProof="0" dirty="0">
                <a:ln>
                  <a:noFill/>
                </a:ln>
                <a:solidFill>
                  <a:schemeClr val="tx1"/>
                </a:solidFill>
                <a:effectLst/>
                <a:uLnTx/>
                <a:uFillTx/>
                <a:latin typeface="Museo Sans 300"/>
                <a:ea typeface="+mn-ea"/>
                <a:cs typeface="Arial"/>
              </a:rPr>
              <a:t>are out of primary and secondary school today</a:t>
            </a:r>
            <a:endParaRPr kumimoji="0" lang="en-US" sz="3600" b="0" i="0" u="none" strike="noStrike" kern="1200" cap="none" spc="0" normalizeH="0" baseline="0" noProof="0" dirty="0">
              <a:ln>
                <a:noFill/>
              </a:ln>
              <a:solidFill>
                <a:schemeClr val="tx1"/>
              </a:solidFill>
              <a:effectLst/>
              <a:uLnTx/>
              <a:uFillTx/>
              <a:latin typeface="+mn-lt"/>
              <a:ea typeface="+mn-ea"/>
              <a:cs typeface="Calibri"/>
            </a:endParaRPr>
          </a:p>
          <a:p>
            <a:pPr marL="571500" marR="0" lvl="0" indent="-571500" algn="l" defTabSz="914400" rtl="0" eaLnBrk="1" fontAlgn="auto" latinLnBrk="0" hangingPunct="1">
              <a:lnSpc>
                <a:spcPct val="100000"/>
              </a:lnSpc>
              <a:spcBef>
                <a:spcPts val="0"/>
              </a:spcBef>
              <a:spcAft>
                <a:spcPts val="1800"/>
              </a:spcAft>
              <a:buClr>
                <a:schemeClr val="tx2"/>
              </a:buClr>
              <a:buSzTx/>
              <a:buFont typeface="Arial" panose="020B0604020202020204" pitchFamily="34" charset="0"/>
              <a:buChar char="•"/>
              <a:tabLst/>
              <a:defRPr/>
            </a:pPr>
            <a:r>
              <a:rPr kumimoji="0" lang="en-GB" sz="4000" b="1" i="0" u="none" strike="noStrike" kern="1200" cap="none" spc="0" normalizeH="0" baseline="0" noProof="0" dirty="0">
                <a:ln>
                  <a:noFill/>
                </a:ln>
                <a:solidFill>
                  <a:schemeClr val="tx2"/>
                </a:solidFill>
                <a:effectLst/>
                <a:uLnTx/>
                <a:uFillTx/>
                <a:latin typeface="Museo Sans 900"/>
                <a:ea typeface="+mn-ea"/>
                <a:cs typeface="Arial"/>
              </a:rPr>
              <a:t>72 million</a:t>
            </a:r>
            <a:r>
              <a:rPr kumimoji="0" lang="en-GB" sz="3600" b="1" i="0" u="none" strike="noStrike" kern="1200" cap="none" spc="0" normalizeH="0" baseline="0" noProof="0" dirty="0">
                <a:ln>
                  <a:noFill/>
                </a:ln>
                <a:solidFill>
                  <a:schemeClr val="tx2"/>
                </a:solidFill>
                <a:effectLst/>
                <a:uLnTx/>
                <a:uFillTx/>
                <a:latin typeface="Museo Sans 300"/>
                <a:ea typeface="+mn-ea"/>
                <a:cs typeface="Arial"/>
              </a:rPr>
              <a:t> </a:t>
            </a:r>
            <a:r>
              <a:rPr kumimoji="0" lang="en-GB" sz="3600" b="0" i="0" u="none" strike="noStrike" kern="1200" cap="none" spc="0" normalizeH="0" baseline="0" noProof="0" dirty="0">
                <a:ln>
                  <a:noFill/>
                </a:ln>
                <a:solidFill>
                  <a:schemeClr val="tx1"/>
                </a:solidFill>
                <a:effectLst/>
                <a:uLnTx/>
                <a:uFillTx/>
                <a:latin typeface="Museo Sans 300"/>
                <a:ea typeface="+mn-ea"/>
                <a:cs typeface="Arial"/>
              </a:rPr>
              <a:t>have their education interrupted by conflicts, emergencies and disaster. </a:t>
            </a:r>
            <a:endParaRPr kumimoji="0" lang="en-GB" sz="3600" b="0" i="0" u="none" strike="noStrike" kern="1200" cap="none" spc="0" normalizeH="0" baseline="0" noProof="0" dirty="0">
              <a:ln>
                <a:noFill/>
              </a:ln>
              <a:solidFill>
                <a:schemeClr val="tx1"/>
              </a:solidFill>
              <a:effectLst/>
              <a:uLnTx/>
              <a:uFillTx/>
              <a:latin typeface="Museo Sans 300" panose="02000000000000000000" pitchFamily="2" charset="77"/>
              <a:ea typeface="+mn-ea"/>
              <a:cs typeface="Arial" panose="020B0604020202020204" pitchFamily="34" charset="0"/>
            </a:endParaRPr>
          </a:p>
        </p:txBody>
      </p:sp>
    </p:spTree>
    <p:extLst>
      <p:ext uri="{BB962C8B-B14F-4D97-AF65-F5344CB8AC3E}">
        <p14:creationId xmlns:p14="http://schemas.microsoft.com/office/powerpoint/2010/main" val="1308942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descr="Image of young children using technology at school."/>
          <p:cNvSpPr>
            <a:spLocks noGrp="1"/>
          </p:cNvSpPr>
          <p:nvPr>
            <p:ph type="pic" sz="quarter" idx="10"/>
          </p:nvPr>
        </p:nvSpPr>
        <p:spPr/>
        <p:txBody>
          <a:bodyPr/>
          <a:lstStyle/>
          <a:p>
            <a:endParaRPr lang="en-GB"/>
          </a:p>
        </p:txBody>
      </p:sp>
      <p:pic>
        <p:nvPicPr>
          <p:cNvPr id="7" name="Picture 6" descr="https://d2lo9qrcc42lm4.cloudfront.net/Images/Projects/_contentLarge/Girls-learn-new-technology-skills-at-the-Code-Club-in-Lagos-Picture-Olusola-Ileoba.JPG?mtime=20170120145605"/>
          <p:cNvPicPr>
            <a:picLocks noChangeAspect="1"/>
          </p:cNvPicPr>
          <p:nvPr/>
        </p:nvPicPr>
        <p:blipFill rotWithShape="1">
          <a:blip r:embed="rId3" cstate="print">
            <a:extLst>
              <a:ext uri="{28A0092B-C50C-407E-A947-70E740481C1C}">
                <a14:useLocalDpi xmlns:a14="http://schemas.microsoft.com/office/drawing/2010/main" val="0"/>
              </a:ext>
            </a:extLst>
          </a:blip>
          <a:srcRect t="8372" b="7550"/>
          <a:stretch/>
        </p:blipFill>
        <p:spPr bwMode="auto">
          <a:xfrm>
            <a:off x="0" y="0"/>
            <a:ext cx="12250842" cy="6858000"/>
          </a:xfrm>
          <a:prstGeom prst="rect">
            <a:avLst/>
          </a:prstGeom>
          <a:noFill/>
          <a:ln>
            <a:noFill/>
          </a:ln>
        </p:spPr>
      </p:pic>
      <p:sp>
        <p:nvSpPr>
          <p:cNvPr id="8" name="Title 2">
            <a:extLst>
              <a:ext uri="{FF2B5EF4-FFF2-40B4-BE49-F238E27FC236}">
                <a16:creationId xmlns:a16="http://schemas.microsoft.com/office/drawing/2014/main" id="{CC549D13-B240-7D4B-9EF7-C78F31FA1CEF}"/>
              </a:ext>
            </a:extLst>
          </p:cNvPr>
          <p:cNvSpPr txBox="1">
            <a:spLocks noGrp="1"/>
          </p:cNvSpPr>
          <p:nvPr>
            <p:ph type="title" idx="4294967295"/>
          </p:nvPr>
        </p:nvSpPr>
        <p:spPr>
          <a:xfrm>
            <a:off x="483197" y="365125"/>
            <a:ext cx="4907669" cy="1052477"/>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lvl1pPr algn="l" defTabSz="914400" rtl="0" eaLnBrk="1" latinLnBrk="0" hangingPunct="1">
              <a:lnSpc>
                <a:spcPct val="90000"/>
              </a:lnSpc>
              <a:spcBef>
                <a:spcPct val="0"/>
              </a:spcBef>
              <a:buNone/>
              <a:defRPr sz="5400" b="1" i="0" kern="1200">
                <a:solidFill>
                  <a:schemeClr val="tx2"/>
                </a:solidFill>
                <a:latin typeface="Museo Sans 900" panose="02000000000000000000" pitchFamily="2" charset="77"/>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600" b="1" i="0" u="none" strike="noStrike" kern="1200" cap="none" spc="0" normalizeH="0" baseline="0" noProof="0" dirty="0">
                <a:ln>
                  <a:noFill/>
                </a:ln>
                <a:solidFill>
                  <a:schemeClr val="bg1"/>
                </a:solidFill>
                <a:effectLst/>
                <a:uLnTx/>
                <a:uFillTx/>
                <a:latin typeface="Museo Sans 900"/>
                <a:ea typeface="+mj-ea"/>
                <a:cs typeface="Arial"/>
              </a:rPr>
              <a:t>Setting up code clubs</a:t>
            </a:r>
          </a:p>
        </p:txBody>
      </p:sp>
    </p:spTree>
    <p:extLst>
      <p:ext uri="{BB962C8B-B14F-4D97-AF65-F5344CB8AC3E}">
        <p14:creationId xmlns:p14="http://schemas.microsoft.com/office/powerpoint/2010/main" val="11708918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Activity – Thinking about my skills</a:t>
            </a:r>
          </a:p>
        </p:txBody>
      </p:sp>
      <p:sp>
        <p:nvSpPr>
          <p:cNvPr id="3" name="Slide Number Placeholder 2"/>
          <p:cNvSpPr>
            <a:spLocks noGrp="1"/>
          </p:cNvSpPr>
          <p:nvPr>
            <p:ph type="sldNum" sz="quarter" idx="4"/>
          </p:nvPr>
        </p:nvSpPr>
        <p:spPr/>
        <p:txBody>
          <a:bodyPr/>
          <a:lstStyle/>
          <a:p>
            <a:fld id="{540D144C-11AF-EC44-9A7A-00E7093A6A62}" type="slidenum">
              <a:rPr lang="en-US" smtClean="0"/>
              <a:pPr/>
              <a:t>2</a:t>
            </a:fld>
            <a:endParaRPr lang="en-US" dirty="0"/>
          </a:p>
        </p:txBody>
      </p:sp>
    </p:spTree>
    <p:extLst>
      <p:ext uri="{BB962C8B-B14F-4D97-AF65-F5344CB8AC3E}">
        <p14:creationId xmlns:p14="http://schemas.microsoft.com/office/powerpoint/2010/main" val="750032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20</a:t>
            </a:fld>
            <a:endParaRPr lang="en-US" dirty="0"/>
          </a:p>
        </p:txBody>
      </p:sp>
      <p:sp>
        <p:nvSpPr>
          <p:cNvPr id="4" name="Rectangle 3">
            <a:extLst>
              <a:ext uri="{C183D7F6-B498-43B3-948B-1728B52AA6E4}">
                <adec:decorative xmlns:adec="http://schemas.microsoft.com/office/drawing/2017/decorative" val="1"/>
              </a:ext>
            </a:extLst>
          </p:cNvPr>
          <p:cNvSpPr/>
          <p:nvPr/>
        </p:nvSpPr>
        <p:spPr>
          <a:xfrm>
            <a:off x="762000" y="626787"/>
            <a:ext cx="5334001" cy="2803984"/>
          </a:xfrm>
          <a:prstGeom prst="rect">
            <a:avLst/>
          </a:prstGeom>
          <a:solidFill>
            <a:schemeClr val="accent4"/>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C183D7F6-B498-43B3-948B-1728B52AA6E4}">
                <adec:decorative xmlns:adec="http://schemas.microsoft.com/office/drawing/2017/decorative" val="1"/>
              </a:ext>
            </a:extLst>
          </p:cNvPr>
          <p:cNvSpPr/>
          <p:nvPr/>
        </p:nvSpPr>
        <p:spPr>
          <a:xfrm>
            <a:off x="6096001" y="626787"/>
            <a:ext cx="5334001" cy="2803984"/>
          </a:xfrm>
          <a:prstGeom prst="rect">
            <a:avLst/>
          </a:prstGeom>
          <a:solidFill>
            <a:schemeClr val="accent4"/>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Rectangle 10">
            <a:extLst>
              <a:ext uri="{C183D7F6-B498-43B3-948B-1728B52AA6E4}">
                <adec:decorative xmlns:adec="http://schemas.microsoft.com/office/drawing/2017/decorative" val="1"/>
              </a:ext>
            </a:extLst>
          </p:cNvPr>
          <p:cNvSpPr/>
          <p:nvPr/>
        </p:nvSpPr>
        <p:spPr>
          <a:xfrm>
            <a:off x="761999" y="3420822"/>
            <a:ext cx="5334001" cy="2803984"/>
          </a:xfrm>
          <a:prstGeom prst="rect">
            <a:avLst/>
          </a:prstGeom>
          <a:solidFill>
            <a:schemeClr val="accent4"/>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p>
        </p:txBody>
      </p:sp>
      <p:sp>
        <p:nvSpPr>
          <p:cNvPr id="12" name="Rectangle 11">
            <a:extLst>
              <a:ext uri="{C183D7F6-B498-43B3-948B-1728B52AA6E4}">
                <adec:decorative xmlns:adec="http://schemas.microsoft.com/office/drawing/2017/decorative" val="1"/>
              </a:ext>
            </a:extLst>
          </p:cNvPr>
          <p:cNvSpPr/>
          <p:nvPr/>
        </p:nvSpPr>
        <p:spPr>
          <a:xfrm>
            <a:off x="6096000" y="3427230"/>
            <a:ext cx="5334001" cy="2803984"/>
          </a:xfrm>
          <a:prstGeom prst="rect">
            <a:avLst/>
          </a:prstGeom>
          <a:solidFill>
            <a:schemeClr val="accent4"/>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dirty="0"/>
          </a:p>
        </p:txBody>
      </p:sp>
      <p:sp>
        <p:nvSpPr>
          <p:cNvPr id="13" name="Title 12"/>
          <p:cNvSpPr>
            <a:spLocks noGrp="1"/>
          </p:cNvSpPr>
          <p:nvPr>
            <p:ph type="title" idx="4294967295"/>
          </p:nvPr>
        </p:nvSpPr>
        <p:spPr>
          <a:xfrm>
            <a:off x="4472252" y="2453817"/>
            <a:ext cx="3261874" cy="1950366"/>
          </a:xfrm>
          <a:prstGeom prst="ellipse">
            <a:avLst/>
          </a:prstGeom>
          <a:solidFill>
            <a:schemeClr val="accent3"/>
          </a:solidFill>
          <a:ln w="12700" cap="flat" cmpd="sng" algn="ctr">
            <a:noFill/>
            <a:prstDash val="solid"/>
            <a:miter lim="800000"/>
          </a:ln>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chemeClr val="lt1"/>
                </a:solidFill>
                <a:effectLst/>
                <a:uLnTx/>
                <a:uFillTx/>
                <a:latin typeface="Museo Sans 900"/>
                <a:ea typeface="+mn-ea"/>
                <a:cs typeface="+mn-cs"/>
              </a:rPr>
              <a:t>What skill would I like to learn?</a:t>
            </a:r>
          </a:p>
        </p:txBody>
      </p:sp>
      <p:pic>
        <p:nvPicPr>
          <p:cNvPr id="5" name="Picture 4" descr="Orange text box that reads, 'Where and when will I learn this skill?'">
            <a:extLst>
              <a:ext uri="{FF2B5EF4-FFF2-40B4-BE49-F238E27FC236}">
                <a16:creationId xmlns:a16="http://schemas.microsoft.com/office/drawing/2014/main" id="{36996EC4-4E1F-66CE-7EA8-9966686F776A}"/>
              </a:ext>
            </a:extLst>
          </p:cNvPr>
          <p:cNvPicPr>
            <a:picLocks noChangeAspect="1"/>
          </p:cNvPicPr>
          <p:nvPr/>
        </p:nvPicPr>
        <p:blipFill>
          <a:blip r:embed="rId3"/>
          <a:stretch>
            <a:fillRect/>
          </a:stretch>
        </p:blipFill>
        <p:spPr>
          <a:xfrm>
            <a:off x="1542395" y="790644"/>
            <a:ext cx="3741732" cy="812350"/>
          </a:xfrm>
          <a:prstGeom prst="rect">
            <a:avLst/>
          </a:prstGeom>
        </p:spPr>
      </p:pic>
      <p:pic>
        <p:nvPicPr>
          <p:cNvPr id="7" name="Picture 6" descr="Orange text box that reads, 'What things will I need?'">
            <a:extLst>
              <a:ext uri="{FF2B5EF4-FFF2-40B4-BE49-F238E27FC236}">
                <a16:creationId xmlns:a16="http://schemas.microsoft.com/office/drawing/2014/main" id="{C39A3820-2C57-DAD9-4928-C87EE6A09AD8}"/>
              </a:ext>
            </a:extLst>
          </p:cNvPr>
          <p:cNvPicPr>
            <a:picLocks noChangeAspect="1"/>
          </p:cNvPicPr>
          <p:nvPr/>
        </p:nvPicPr>
        <p:blipFill>
          <a:blip r:embed="rId4"/>
          <a:stretch>
            <a:fillRect/>
          </a:stretch>
        </p:blipFill>
        <p:spPr>
          <a:xfrm>
            <a:off x="6620897" y="793159"/>
            <a:ext cx="4284205" cy="610174"/>
          </a:xfrm>
          <a:prstGeom prst="rect">
            <a:avLst/>
          </a:prstGeom>
        </p:spPr>
      </p:pic>
      <p:pic>
        <p:nvPicPr>
          <p:cNvPr id="9" name="Picture 8" descr="Orange text box that reads, 'What else might help me to learn it?'">
            <a:extLst>
              <a:ext uri="{FF2B5EF4-FFF2-40B4-BE49-F238E27FC236}">
                <a16:creationId xmlns:a16="http://schemas.microsoft.com/office/drawing/2014/main" id="{D27B162F-6954-25EE-FD8D-C1D43790E848}"/>
              </a:ext>
            </a:extLst>
          </p:cNvPr>
          <p:cNvPicPr>
            <a:picLocks noChangeAspect="1"/>
          </p:cNvPicPr>
          <p:nvPr/>
        </p:nvPicPr>
        <p:blipFill>
          <a:blip r:embed="rId5"/>
          <a:stretch>
            <a:fillRect/>
          </a:stretch>
        </p:blipFill>
        <p:spPr>
          <a:xfrm>
            <a:off x="6835071" y="5170671"/>
            <a:ext cx="3875784" cy="949437"/>
          </a:xfrm>
          <a:prstGeom prst="rect">
            <a:avLst/>
          </a:prstGeom>
        </p:spPr>
      </p:pic>
      <p:pic>
        <p:nvPicPr>
          <p:cNvPr id="15" name="Picture 14" descr="Orange text box that reads, 'Who can help me to learn this skill?'">
            <a:extLst>
              <a:ext uri="{FF2B5EF4-FFF2-40B4-BE49-F238E27FC236}">
                <a16:creationId xmlns:a16="http://schemas.microsoft.com/office/drawing/2014/main" id="{95285DA3-0D14-DB09-55E5-45BB6450642E}"/>
              </a:ext>
            </a:extLst>
          </p:cNvPr>
          <p:cNvPicPr>
            <a:picLocks noChangeAspect="1"/>
          </p:cNvPicPr>
          <p:nvPr/>
        </p:nvPicPr>
        <p:blipFill>
          <a:blip r:embed="rId6"/>
          <a:stretch>
            <a:fillRect/>
          </a:stretch>
        </p:blipFill>
        <p:spPr>
          <a:xfrm>
            <a:off x="1816705" y="5170671"/>
            <a:ext cx="3273554" cy="940981"/>
          </a:xfrm>
          <a:prstGeom prst="rect">
            <a:avLst/>
          </a:prstGeom>
        </p:spPr>
      </p:pic>
    </p:spTree>
    <p:extLst>
      <p:ext uri="{BB962C8B-B14F-4D97-AF65-F5344CB8AC3E}">
        <p14:creationId xmlns:p14="http://schemas.microsoft.com/office/powerpoint/2010/main" val="34600654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2CFC4F-701C-4DB7-8D3F-CDC6E409841B}"/>
              </a:ext>
            </a:extLst>
          </p:cNvPr>
          <p:cNvSpPr>
            <a:spLocks noGrp="1"/>
          </p:cNvSpPr>
          <p:nvPr>
            <p:ph type="title" idx="4294967295"/>
          </p:nvPr>
        </p:nvSpPr>
        <p:spPr>
          <a:xfrm>
            <a:off x="479425" y="5656263"/>
            <a:ext cx="5154613" cy="868362"/>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400" b="1" i="0" u="none" strike="noStrike" kern="1200" cap="none" spc="0" normalizeH="0" baseline="0" noProof="0" dirty="0">
                <a:ln>
                  <a:noFill/>
                </a:ln>
                <a:solidFill>
                  <a:schemeClr val="tx1"/>
                </a:solidFill>
                <a:effectLst/>
                <a:uLnTx/>
                <a:uFillTx/>
                <a:latin typeface="Museo Sans 900"/>
                <a:ea typeface="+mn-ea"/>
                <a:cs typeface="Arial"/>
              </a:rPr>
              <a:t>© </a:t>
            </a:r>
            <a:r>
              <a:rPr kumimoji="0" lang="en-US" sz="1400" b="1" i="0" u="none" strike="noStrike" kern="1200" cap="none" spc="0" normalizeH="0" baseline="0" noProof="0" dirty="0" err="1">
                <a:ln>
                  <a:noFill/>
                </a:ln>
                <a:solidFill>
                  <a:schemeClr val="tx1"/>
                </a:solidFill>
                <a:effectLst/>
                <a:uLnTx/>
                <a:uFillTx/>
                <a:latin typeface="Museo Sans 900"/>
                <a:ea typeface="+mn-ea"/>
                <a:cs typeface="Arial"/>
              </a:rPr>
              <a:t>Theirworld</a:t>
            </a:r>
            <a:r>
              <a:rPr kumimoji="0" lang="en-US" sz="1400" b="1" i="0" u="none" strike="noStrike" kern="1200" cap="none" spc="0" normalizeH="0" baseline="0" noProof="0" dirty="0">
                <a:ln>
                  <a:noFill/>
                </a:ln>
                <a:solidFill>
                  <a:schemeClr val="tx1"/>
                </a:solidFill>
                <a:effectLst/>
                <a:uLnTx/>
                <a:uFillTx/>
                <a:latin typeface="Museo Sans 900"/>
                <a:ea typeface="+mn-ea"/>
                <a:cs typeface="Arial"/>
              </a:rPr>
              <a:t> 2021. All rights reserved.</a:t>
            </a:r>
          </a:p>
        </p:txBody>
      </p:sp>
    </p:spTree>
    <p:extLst>
      <p:ext uri="{BB962C8B-B14F-4D97-AF65-F5344CB8AC3E}">
        <p14:creationId xmlns:p14="http://schemas.microsoft.com/office/powerpoint/2010/main" val="2156975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3</a:t>
            </a:fld>
            <a:endParaRPr lang="en-US" dirty="0"/>
          </a:p>
        </p:txBody>
      </p:sp>
      <p:pic>
        <p:nvPicPr>
          <p:cNvPr id="5" name="Picture 4" descr="Blue speech bubble that reads, 'What skills have you learned during your life?'">
            <a:extLst>
              <a:ext uri="{FF2B5EF4-FFF2-40B4-BE49-F238E27FC236}">
                <a16:creationId xmlns:a16="http://schemas.microsoft.com/office/drawing/2014/main" id="{21AF2F50-A0ED-EC47-4EFB-AF87466E1917}"/>
              </a:ext>
            </a:extLst>
          </p:cNvPr>
          <p:cNvPicPr>
            <a:picLocks noChangeAspect="1"/>
          </p:cNvPicPr>
          <p:nvPr/>
        </p:nvPicPr>
        <p:blipFill>
          <a:blip r:embed="rId3"/>
          <a:stretch>
            <a:fillRect/>
          </a:stretch>
        </p:blipFill>
        <p:spPr>
          <a:xfrm>
            <a:off x="6588244" y="3132797"/>
            <a:ext cx="4933278" cy="2374140"/>
          </a:xfrm>
          <a:prstGeom prst="roundRect">
            <a:avLst/>
          </a:prstGeom>
        </p:spPr>
      </p:pic>
      <p:pic>
        <p:nvPicPr>
          <p:cNvPr id="7" name="Picture 6" descr="Green speech bubble that reads, 'What is a skill?' ">
            <a:extLst>
              <a:ext uri="{FF2B5EF4-FFF2-40B4-BE49-F238E27FC236}">
                <a16:creationId xmlns:a16="http://schemas.microsoft.com/office/drawing/2014/main" id="{E459E451-D9C9-D1A4-5529-84C98BD763B9}"/>
              </a:ext>
            </a:extLst>
          </p:cNvPr>
          <p:cNvPicPr>
            <a:picLocks noChangeAspect="1"/>
          </p:cNvPicPr>
          <p:nvPr/>
        </p:nvPicPr>
        <p:blipFill>
          <a:blip r:embed="rId4"/>
          <a:stretch>
            <a:fillRect/>
          </a:stretch>
        </p:blipFill>
        <p:spPr>
          <a:xfrm>
            <a:off x="818926" y="509966"/>
            <a:ext cx="5136022" cy="2919034"/>
          </a:xfrm>
          <a:prstGeom prst="roundRect">
            <a:avLst/>
          </a:prstGeom>
        </p:spPr>
      </p:pic>
      <p:sp>
        <p:nvSpPr>
          <p:cNvPr id="8" name="Title 7">
            <a:extLst>
              <a:ext uri="{FF2B5EF4-FFF2-40B4-BE49-F238E27FC236}">
                <a16:creationId xmlns:a16="http://schemas.microsoft.com/office/drawing/2014/main" id="{FAD34A99-710F-6E30-702F-9E09F5613B66}"/>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Skills</a:t>
            </a:r>
          </a:p>
        </p:txBody>
      </p:sp>
    </p:spTree>
    <p:extLst>
      <p:ext uri="{BB962C8B-B14F-4D97-AF65-F5344CB8AC3E}">
        <p14:creationId xmlns:p14="http://schemas.microsoft.com/office/powerpoint/2010/main" val="4114744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fld id="{540D144C-11AF-EC44-9A7A-00E7093A6A62}" type="slidenum">
              <a:rPr lang="en-US" smtClean="0"/>
              <a:pPr/>
              <a:t>4</a:t>
            </a:fld>
            <a:endParaRPr lang="en-US" dirty="0"/>
          </a:p>
        </p:txBody>
      </p:sp>
      <p:pic>
        <p:nvPicPr>
          <p:cNvPr id="3" name="Picture 2" descr="Image of a red hand."/>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1154655" y="687562"/>
            <a:ext cx="3629997" cy="4937721"/>
          </a:xfrm>
          <a:prstGeom prst="rect">
            <a:avLst/>
          </a:prstGeom>
        </p:spPr>
      </p:pic>
      <p:sp>
        <p:nvSpPr>
          <p:cNvPr id="10" name="Title 1">
            <a:extLst>
              <a:ext uri="{FF2B5EF4-FFF2-40B4-BE49-F238E27FC236}">
                <a16:creationId xmlns:a16="http://schemas.microsoft.com/office/drawing/2014/main" id="{DC460FEA-0B5B-7544-B1CB-987692CF9431}"/>
              </a:ext>
            </a:extLst>
          </p:cNvPr>
          <p:cNvSpPr txBox="1">
            <a:spLocks noGrp="1"/>
          </p:cNvSpPr>
          <p:nvPr>
            <p:ph type="title" idx="4294967295"/>
          </p:nvPr>
        </p:nvSpPr>
        <p:spPr>
          <a:xfrm>
            <a:off x="5421111" y="2773576"/>
            <a:ext cx="5641151" cy="947808"/>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000" b="1" i="0" kern="1200">
                <a:solidFill>
                  <a:schemeClr val="tx2"/>
                </a:solidFill>
                <a:latin typeface="Museo Sans 900" panose="02000000000000000000" pitchFamily="2" charset="77"/>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200" normalizeH="0" baseline="0" noProof="0" dirty="0">
                <a:ln>
                  <a:noFill/>
                </a:ln>
                <a:solidFill>
                  <a:schemeClr val="accent3"/>
                </a:solidFill>
                <a:effectLst/>
                <a:uLnTx/>
                <a:uFillTx/>
                <a:latin typeface="Museo Sans 900" panose="02000000000000000000" pitchFamily="2" charset="77"/>
                <a:ea typeface="+mj-ea"/>
                <a:cs typeface="Arial" panose="020B0604020202020204" pitchFamily="34" charset="0"/>
              </a:rPr>
              <a:t>Decorate your hand to show all the amazing skills you have!</a:t>
            </a:r>
          </a:p>
        </p:txBody>
      </p:sp>
    </p:spTree>
    <p:extLst>
      <p:ext uri="{BB962C8B-B14F-4D97-AF65-F5344CB8AC3E}">
        <p14:creationId xmlns:p14="http://schemas.microsoft.com/office/powerpoint/2010/main" val="2211069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C86AD37-18E3-6E4B-A983-81C4E2D76BCE}"/>
              </a:ext>
            </a:extLst>
          </p:cNvPr>
          <p:cNvSpPr>
            <a:spLocks noGrp="1"/>
          </p:cNvSpPr>
          <p:nvPr>
            <p:ph type="sldNum" sz="quarter" idx="4"/>
          </p:nvPr>
        </p:nvSpPr>
        <p:spPr/>
        <p:txBody>
          <a:bodyPr/>
          <a:lstStyle/>
          <a:p>
            <a:fld id="{540D144C-11AF-EC44-9A7A-00E7093A6A62}" type="slidenum">
              <a:rPr lang="en-US" smtClean="0"/>
              <a:pPr/>
              <a:t>5</a:t>
            </a:fld>
            <a:endParaRPr lang="en-US" dirty="0"/>
          </a:p>
        </p:txBody>
      </p:sp>
      <p:sp>
        <p:nvSpPr>
          <p:cNvPr id="9" name="Title 8"/>
          <p:cNvSpPr>
            <a:spLocks noGrp="1"/>
          </p:cNvSpPr>
          <p:nvPr>
            <p:ph type="title" idx="4294967295"/>
          </p:nvPr>
        </p:nvSpPr>
        <p:spPr>
          <a:xfrm>
            <a:off x="2336321" y="338390"/>
            <a:ext cx="7522465" cy="76944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1800"/>
              </a:spcAft>
              <a:buClr>
                <a:schemeClr val="bg1"/>
              </a:buClr>
              <a:buSzTx/>
              <a:buFontTx/>
              <a:buNone/>
              <a:tabLst/>
              <a:defRPr/>
            </a:pPr>
            <a:r>
              <a:rPr kumimoji="0" lang="en-US" sz="4400" b="1" i="0" u="none" strike="noStrike" kern="1200" cap="none" spc="0" normalizeH="0" baseline="0" noProof="0" dirty="0">
                <a:ln>
                  <a:noFill/>
                </a:ln>
                <a:solidFill>
                  <a:schemeClr val="bg1"/>
                </a:solidFill>
                <a:effectLst/>
                <a:uLnTx/>
                <a:uFillTx/>
                <a:latin typeface="Museo Sans 900"/>
                <a:ea typeface="+mn-ea"/>
                <a:cs typeface="+mn-cs"/>
              </a:rPr>
              <a:t>Thinking about my skills</a:t>
            </a:r>
          </a:p>
        </p:txBody>
      </p:sp>
      <p:sp>
        <p:nvSpPr>
          <p:cNvPr id="2" name="Rounded Rectangle 1"/>
          <p:cNvSpPr/>
          <p:nvPr/>
        </p:nvSpPr>
        <p:spPr>
          <a:xfrm>
            <a:off x="776115" y="1403163"/>
            <a:ext cx="2940722"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caring for others</a:t>
            </a:r>
          </a:p>
        </p:txBody>
      </p:sp>
      <p:sp>
        <p:nvSpPr>
          <p:cNvPr id="12" name="Rounded Rectangle 11"/>
          <p:cNvSpPr/>
          <p:nvPr/>
        </p:nvSpPr>
        <p:spPr>
          <a:xfrm>
            <a:off x="1253714" y="5388642"/>
            <a:ext cx="1754676"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writing</a:t>
            </a:r>
          </a:p>
        </p:txBody>
      </p:sp>
      <p:sp>
        <p:nvSpPr>
          <p:cNvPr id="13" name="Rounded Rectangle 12"/>
          <p:cNvSpPr/>
          <p:nvPr/>
        </p:nvSpPr>
        <p:spPr>
          <a:xfrm>
            <a:off x="6139950" y="2647121"/>
            <a:ext cx="1800172"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cooking</a:t>
            </a:r>
          </a:p>
        </p:txBody>
      </p:sp>
      <p:sp>
        <p:nvSpPr>
          <p:cNvPr id="14" name="Rounded Rectangle 13"/>
          <p:cNvSpPr/>
          <p:nvPr/>
        </p:nvSpPr>
        <p:spPr>
          <a:xfrm>
            <a:off x="1063143" y="2635407"/>
            <a:ext cx="2135818"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swimming</a:t>
            </a:r>
          </a:p>
        </p:txBody>
      </p:sp>
      <p:sp>
        <p:nvSpPr>
          <p:cNvPr id="15" name="Rounded Rectangle 14"/>
          <p:cNvSpPr/>
          <p:nvPr/>
        </p:nvSpPr>
        <p:spPr>
          <a:xfrm>
            <a:off x="4967234" y="3930021"/>
            <a:ext cx="2257532" cy="1077008"/>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coming up with ideas</a:t>
            </a:r>
          </a:p>
        </p:txBody>
      </p:sp>
      <p:sp>
        <p:nvSpPr>
          <p:cNvPr id="19" name="Rounded Rectangle 18"/>
          <p:cNvSpPr/>
          <p:nvPr/>
        </p:nvSpPr>
        <p:spPr>
          <a:xfrm>
            <a:off x="1323537" y="3929084"/>
            <a:ext cx="2963983"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being adaptable</a:t>
            </a:r>
          </a:p>
        </p:txBody>
      </p:sp>
      <p:sp>
        <p:nvSpPr>
          <p:cNvPr id="20" name="Rounded Rectangle 19"/>
          <p:cNvSpPr/>
          <p:nvPr/>
        </p:nvSpPr>
        <p:spPr>
          <a:xfrm>
            <a:off x="8535698" y="2647122"/>
            <a:ext cx="2621586"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leading others</a:t>
            </a:r>
          </a:p>
        </p:txBody>
      </p:sp>
      <p:sp>
        <p:nvSpPr>
          <p:cNvPr id="21" name="Rounded Rectangle 20"/>
          <p:cNvSpPr/>
          <p:nvPr/>
        </p:nvSpPr>
        <p:spPr>
          <a:xfrm>
            <a:off x="3625929" y="5386721"/>
            <a:ext cx="2068464"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speaking</a:t>
            </a:r>
          </a:p>
        </p:txBody>
      </p:sp>
      <p:sp>
        <p:nvSpPr>
          <p:cNvPr id="22" name="Rounded Rectangle 21"/>
          <p:cNvSpPr/>
          <p:nvPr/>
        </p:nvSpPr>
        <p:spPr>
          <a:xfrm>
            <a:off x="6197600" y="5346082"/>
            <a:ext cx="1800172"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listening</a:t>
            </a:r>
          </a:p>
        </p:txBody>
      </p:sp>
      <p:sp>
        <p:nvSpPr>
          <p:cNvPr id="23" name="Rounded Rectangle 22"/>
          <p:cNvSpPr/>
          <p:nvPr/>
        </p:nvSpPr>
        <p:spPr>
          <a:xfrm>
            <a:off x="8186456" y="1406540"/>
            <a:ext cx="3438188"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working on my own</a:t>
            </a:r>
          </a:p>
        </p:txBody>
      </p:sp>
      <p:sp>
        <p:nvSpPr>
          <p:cNvPr id="24" name="Rounded Rectangle 23"/>
          <p:cNvSpPr/>
          <p:nvPr/>
        </p:nvSpPr>
        <p:spPr>
          <a:xfrm>
            <a:off x="8477453" y="5145679"/>
            <a:ext cx="2686192" cy="109897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managing my feelings</a:t>
            </a:r>
          </a:p>
        </p:txBody>
      </p:sp>
      <p:sp>
        <p:nvSpPr>
          <p:cNvPr id="25" name="Rounded Rectangle 24"/>
          <p:cNvSpPr/>
          <p:nvPr/>
        </p:nvSpPr>
        <p:spPr>
          <a:xfrm>
            <a:off x="3876326" y="2667440"/>
            <a:ext cx="1675827"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coding</a:t>
            </a:r>
          </a:p>
        </p:txBody>
      </p:sp>
      <p:sp>
        <p:nvSpPr>
          <p:cNvPr id="26" name="Rounded Rectangle 25"/>
          <p:cNvSpPr/>
          <p:nvPr/>
        </p:nvSpPr>
        <p:spPr>
          <a:xfrm>
            <a:off x="4484736" y="1348564"/>
            <a:ext cx="3222528"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solving problems</a:t>
            </a:r>
          </a:p>
        </p:txBody>
      </p:sp>
      <p:sp>
        <p:nvSpPr>
          <p:cNvPr id="27" name="Rounded Rectangle 26"/>
          <p:cNvSpPr/>
          <p:nvPr/>
        </p:nvSpPr>
        <p:spPr>
          <a:xfrm>
            <a:off x="7934756" y="3929083"/>
            <a:ext cx="3222528" cy="83504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2800" dirty="0">
                <a:latin typeface="Museo Sans 900"/>
              </a:rPr>
              <a:t>working in a team</a:t>
            </a:r>
          </a:p>
        </p:txBody>
      </p:sp>
    </p:spTree>
    <p:extLst>
      <p:ext uri="{BB962C8B-B14F-4D97-AF65-F5344CB8AC3E}">
        <p14:creationId xmlns:p14="http://schemas.microsoft.com/office/powerpoint/2010/main" val="3215531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Activity – What skills are important?</a:t>
            </a:r>
          </a:p>
        </p:txBody>
      </p:sp>
      <p:sp>
        <p:nvSpPr>
          <p:cNvPr id="3" name="Slide Number Placeholder 2"/>
          <p:cNvSpPr>
            <a:spLocks noGrp="1"/>
          </p:cNvSpPr>
          <p:nvPr>
            <p:ph type="sldNum" sz="quarter" idx="4"/>
          </p:nvPr>
        </p:nvSpPr>
        <p:spPr/>
        <p:txBody>
          <a:bodyPr/>
          <a:lstStyle/>
          <a:p>
            <a:fld id="{540D144C-11AF-EC44-9A7A-00E7093A6A62}" type="slidenum">
              <a:rPr lang="en-US" smtClean="0"/>
              <a:pPr/>
              <a:t>6</a:t>
            </a:fld>
            <a:endParaRPr lang="en-US" dirty="0"/>
          </a:p>
        </p:txBody>
      </p:sp>
    </p:spTree>
    <p:extLst>
      <p:ext uri="{BB962C8B-B14F-4D97-AF65-F5344CB8AC3E}">
        <p14:creationId xmlns:p14="http://schemas.microsoft.com/office/powerpoint/2010/main" val="3939137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0D144C-11AF-EC44-9A7A-00E7093A6A62}" type="slidenum">
              <a:rPr kumimoji="0" lang="en-US" sz="1200" b="1" i="0" u="none" strike="noStrike" kern="1200" cap="none" spc="0" normalizeH="0" baseline="0" noProof="0" smtClean="0">
                <a:ln>
                  <a:noFill/>
                </a:ln>
                <a:solidFill>
                  <a:srgbClr val="000000"/>
                </a:solidFill>
                <a:effectLst/>
                <a:uLnTx/>
                <a:uFillTx/>
                <a:latin typeface="Museo Sans 900" panose="02000000000000000000" pitchFamily="2" charset="77"/>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en-US" sz="1200" b="1" i="0" u="none" strike="noStrike" kern="1200" cap="none" spc="0" normalizeH="0" baseline="0" noProof="0" dirty="0">
              <a:ln>
                <a:noFill/>
              </a:ln>
              <a:solidFill>
                <a:srgbClr val="000000"/>
              </a:solidFill>
              <a:effectLst/>
              <a:uLnTx/>
              <a:uFillTx/>
              <a:latin typeface="Museo Sans 900" panose="02000000000000000000" pitchFamily="2" charset="77"/>
              <a:ea typeface="+mn-ea"/>
              <a:cs typeface="Arial" panose="020B0604020202020204" pitchFamily="34" charset="0"/>
            </a:endParaRPr>
          </a:p>
        </p:txBody>
      </p:sp>
      <p:sp>
        <p:nvSpPr>
          <p:cNvPr id="33" name="Title 1">
            <a:extLst>
              <a:ext uri="{FF2B5EF4-FFF2-40B4-BE49-F238E27FC236}">
                <a16:creationId xmlns:a16="http://schemas.microsoft.com/office/drawing/2014/main" id="{DC460FEA-0B5B-7544-B1CB-987692CF9431}"/>
              </a:ext>
            </a:extLst>
          </p:cNvPr>
          <p:cNvSpPr txBox="1">
            <a:spLocks noGrp="1"/>
          </p:cNvSpPr>
          <p:nvPr>
            <p:ph type="title" idx="4294967295"/>
          </p:nvPr>
        </p:nvSpPr>
        <p:spPr>
          <a:xfrm>
            <a:off x="543081" y="263510"/>
            <a:ext cx="11105838" cy="947808"/>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lgn="l" defTabSz="914400" rtl="0" eaLnBrk="1" latinLnBrk="0" hangingPunct="1">
              <a:lnSpc>
                <a:spcPct val="90000"/>
              </a:lnSpc>
              <a:spcBef>
                <a:spcPct val="0"/>
              </a:spcBef>
              <a:buNone/>
              <a:defRPr sz="4000" b="1" i="0" kern="1200">
                <a:solidFill>
                  <a:schemeClr val="tx2"/>
                </a:solidFill>
                <a:latin typeface="Museo Sans 900" panose="02000000000000000000" pitchFamily="2" charset="77"/>
                <a:ea typeface="+mj-ea"/>
                <a:cs typeface="Arial" panose="020B0604020202020204" pitchFamily="34" charset="0"/>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800" b="1" i="0" u="none" strike="noStrike" kern="1200" cap="none" spc="-200" normalizeH="0" baseline="0" noProof="0" dirty="0">
                <a:ln>
                  <a:noFill/>
                </a:ln>
                <a:solidFill>
                  <a:schemeClr val="tx2"/>
                </a:solidFill>
                <a:effectLst/>
                <a:uLnTx/>
                <a:uFillTx/>
                <a:latin typeface="Museo Sans 900" panose="02000000000000000000" pitchFamily="2" charset="77"/>
                <a:ea typeface="+mj-ea"/>
                <a:cs typeface="Arial" panose="020B0604020202020204" pitchFamily="34" charset="0"/>
              </a:rPr>
              <a:t>What skills might be important…</a:t>
            </a:r>
          </a:p>
        </p:txBody>
      </p:sp>
      <p:pic>
        <p:nvPicPr>
          <p:cNvPr id="5" name="Picture 4" descr="Blue speech bubble that reads, 'for helping you to get on with others?'">
            <a:extLst>
              <a:ext uri="{FF2B5EF4-FFF2-40B4-BE49-F238E27FC236}">
                <a16:creationId xmlns:a16="http://schemas.microsoft.com/office/drawing/2014/main" id="{5CD3DF18-6CC3-0B8A-7714-1E217A7F07D3}"/>
              </a:ext>
            </a:extLst>
          </p:cNvPr>
          <p:cNvPicPr>
            <a:picLocks noChangeAspect="1"/>
          </p:cNvPicPr>
          <p:nvPr/>
        </p:nvPicPr>
        <p:blipFill>
          <a:blip r:embed="rId3"/>
          <a:stretch>
            <a:fillRect/>
          </a:stretch>
        </p:blipFill>
        <p:spPr>
          <a:xfrm>
            <a:off x="1217885" y="1468187"/>
            <a:ext cx="4249355" cy="1921544"/>
          </a:xfrm>
          <a:prstGeom prst="roundRect">
            <a:avLst/>
          </a:prstGeom>
        </p:spPr>
      </p:pic>
      <p:pic>
        <p:nvPicPr>
          <p:cNvPr id="7" name="Picture 6" descr="Blue speech bubble that reads, 'at home or in other parts of your life?'">
            <a:extLst>
              <a:ext uri="{FF2B5EF4-FFF2-40B4-BE49-F238E27FC236}">
                <a16:creationId xmlns:a16="http://schemas.microsoft.com/office/drawing/2014/main" id="{65552C48-DC43-E829-DB18-5CECED09311C}"/>
              </a:ext>
            </a:extLst>
          </p:cNvPr>
          <p:cNvPicPr>
            <a:picLocks noChangeAspect="1"/>
          </p:cNvPicPr>
          <p:nvPr/>
        </p:nvPicPr>
        <p:blipFill>
          <a:blip r:embed="rId4"/>
          <a:stretch>
            <a:fillRect/>
          </a:stretch>
        </p:blipFill>
        <p:spPr>
          <a:xfrm>
            <a:off x="6096000" y="1390285"/>
            <a:ext cx="4494979" cy="1967951"/>
          </a:xfrm>
          <a:prstGeom prst="roundRect">
            <a:avLst/>
          </a:prstGeom>
        </p:spPr>
      </p:pic>
      <p:pic>
        <p:nvPicPr>
          <p:cNvPr id="10" name="Picture 9" descr="Blue speech bubble that reads, 'at school?'">
            <a:extLst>
              <a:ext uri="{FF2B5EF4-FFF2-40B4-BE49-F238E27FC236}">
                <a16:creationId xmlns:a16="http://schemas.microsoft.com/office/drawing/2014/main" id="{9476A564-57D2-AE70-C9C7-75F0F441082C}"/>
              </a:ext>
            </a:extLst>
          </p:cNvPr>
          <p:cNvPicPr>
            <a:picLocks noChangeAspect="1"/>
          </p:cNvPicPr>
          <p:nvPr/>
        </p:nvPicPr>
        <p:blipFill>
          <a:blip r:embed="rId5"/>
          <a:stretch>
            <a:fillRect/>
          </a:stretch>
        </p:blipFill>
        <p:spPr>
          <a:xfrm>
            <a:off x="818926" y="3851953"/>
            <a:ext cx="3330170" cy="1899685"/>
          </a:xfrm>
          <a:prstGeom prst="roundRect">
            <a:avLst/>
          </a:prstGeom>
        </p:spPr>
      </p:pic>
      <p:pic>
        <p:nvPicPr>
          <p:cNvPr id="12" name="Picture 11" descr="Blue speech bubble that reads, 'for your life in the future?'">
            <a:extLst>
              <a:ext uri="{FF2B5EF4-FFF2-40B4-BE49-F238E27FC236}">
                <a16:creationId xmlns:a16="http://schemas.microsoft.com/office/drawing/2014/main" id="{2692531A-4A3C-C0B2-CF39-4BD2EAA12964}"/>
              </a:ext>
            </a:extLst>
          </p:cNvPr>
          <p:cNvPicPr>
            <a:picLocks noChangeAspect="1"/>
          </p:cNvPicPr>
          <p:nvPr/>
        </p:nvPicPr>
        <p:blipFill>
          <a:blip r:embed="rId6"/>
          <a:srcRect l="6294"/>
          <a:stretch/>
        </p:blipFill>
        <p:spPr>
          <a:xfrm>
            <a:off x="8413870" y="3490128"/>
            <a:ext cx="3674462" cy="1857441"/>
          </a:xfrm>
          <a:prstGeom prst="roundRect">
            <a:avLst/>
          </a:prstGeom>
        </p:spPr>
      </p:pic>
      <p:pic>
        <p:nvPicPr>
          <p:cNvPr id="14" name="Picture 13" descr="Blue speech bubble that reads, 'for our world in the future?'">
            <a:extLst>
              <a:ext uri="{FF2B5EF4-FFF2-40B4-BE49-F238E27FC236}">
                <a16:creationId xmlns:a16="http://schemas.microsoft.com/office/drawing/2014/main" id="{6A52B195-D4A9-9B92-7BB8-078214F55506}"/>
              </a:ext>
            </a:extLst>
          </p:cNvPr>
          <p:cNvPicPr>
            <a:picLocks noChangeAspect="1"/>
          </p:cNvPicPr>
          <p:nvPr/>
        </p:nvPicPr>
        <p:blipFill>
          <a:blip r:embed="rId7"/>
          <a:stretch>
            <a:fillRect/>
          </a:stretch>
        </p:blipFill>
        <p:spPr>
          <a:xfrm>
            <a:off x="4230076" y="3851953"/>
            <a:ext cx="3812830" cy="2390132"/>
          </a:xfrm>
          <a:prstGeom prst="roundRect">
            <a:avLst/>
          </a:prstGeom>
        </p:spPr>
      </p:pic>
    </p:spTree>
    <p:extLst>
      <p:ext uri="{BB962C8B-B14F-4D97-AF65-F5344CB8AC3E}">
        <p14:creationId xmlns:p14="http://schemas.microsoft.com/office/powerpoint/2010/main" val="2414000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0D144C-11AF-EC44-9A7A-00E7093A6A62}" type="slidenum">
              <a:rPr kumimoji="0" lang="en-US" sz="1200" b="1" i="0" u="none" strike="noStrike" kern="1200" cap="none" spc="0" normalizeH="0" baseline="0" noProof="0" smtClean="0">
                <a:ln>
                  <a:noFill/>
                </a:ln>
                <a:solidFill>
                  <a:srgbClr val="000000"/>
                </a:solidFill>
                <a:effectLst/>
                <a:uLnTx/>
                <a:uFillTx/>
                <a:latin typeface="Museo Sans 900" panose="02000000000000000000" pitchFamily="2" charset="77"/>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en-US" sz="1200" b="1" i="0" u="none" strike="noStrike" kern="1200" cap="none" spc="0" normalizeH="0" baseline="0" noProof="0" dirty="0">
              <a:ln>
                <a:noFill/>
              </a:ln>
              <a:solidFill>
                <a:srgbClr val="000000"/>
              </a:solidFill>
              <a:effectLst/>
              <a:uLnTx/>
              <a:uFillTx/>
              <a:latin typeface="Museo Sans 900" panose="02000000000000000000" pitchFamily="2" charset="77"/>
              <a:ea typeface="+mn-ea"/>
              <a:cs typeface="Arial" panose="020B0604020202020204" pitchFamily="34" charset="0"/>
            </a:endParaRPr>
          </a:p>
        </p:txBody>
      </p:sp>
      <p:sp>
        <p:nvSpPr>
          <p:cNvPr id="8" name="Rounded Rectangle 7"/>
          <p:cNvSpPr/>
          <p:nvPr/>
        </p:nvSpPr>
        <p:spPr>
          <a:xfrm>
            <a:off x="483198" y="1836950"/>
            <a:ext cx="2816056"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critical thinking</a:t>
            </a:r>
          </a:p>
        </p:txBody>
      </p:sp>
      <p:sp>
        <p:nvSpPr>
          <p:cNvPr id="11" name="Rounded Rectangle 10"/>
          <p:cNvSpPr/>
          <p:nvPr/>
        </p:nvSpPr>
        <p:spPr>
          <a:xfrm>
            <a:off x="5311344" y="626315"/>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teamwork</a:t>
            </a:r>
          </a:p>
        </p:txBody>
      </p:sp>
      <p:sp>
        <p:nvSpPr>
          <p:cNvPr id="12" name="Rounded Rectangle 11"/>
          <p:cNvSpPr/>
          <p:nvPr/>
        </p:nvSpPr>
        <p:spPr>
          <a:xfrm>
            <a:off x="9113790" y="2404444"/>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organisation</a:t>
            </a:r>
          </a:p>
        </p:txBody>
      </p:sp>
      <p:sp>
        <p:nvSpPr>
          <p:cNvPr id="13" name="Rounded Rectangle 12"/>
          <p:cNvSpPr/>
          <p:nvPr/>
        </p:nvSpPr>
        <p:spPr>
          <a:xfrm>
            <a:off x="1595919" y="5149615"/>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creativity</a:t>
            </a:r>
          </a:p>
        </p:txBody>
      </p:sp>
      <p:sp>
        <p:nvSpPr>
          <p:cNvPr id="14" name="Rounded Rectangle 13"/>
          <p:cNvSpPr/>
          <p:nvPr/>
        </p:nvSpPr>
        <p:spPr>
          <a:xfrm>
            <a:off x="682825" y="3239487"/>
            <a:ext cx="2816056"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interpersonal</a:t>
            </a:r>
          </a:p>
        </p:txBody>
      </p:sp>
      <p:sp>
        <p:nvSpPr>
          <p:cNvPr id="15" name="Rounded Rectangle 14"/>
          <p:cNvSpPr/>
          <p:nvPr/>
        </p:nvSpPr>
        <p:spPr>
          <a:xfrm>
            <a:off x="8849847" y="912597"/>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resilience</a:t>
            </a:r>
          </a:p>
        </p:txBody>
      </p:sp>
      <p:sp>
        <p:nvSpPr>
          <p:cNvPr id="16" name="Rounded Rectangle 15"/>
          <p:cNvSpPr/>
          <p:nvPr/>
        </p:nvSpPr>
        <p:spPr>
          <a:xfrm>
            <a:off x="5089107" y="5138614"/>
            <a:ext cx="3041480"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communication</a:t>
            </a:r>
          </a:p>
        </p:txBody>
      </p:sp>
      <p:sp>
        <p:nvSpPr>
          <p:cNvPr id="17" name="Rounded Rectangle 16"/>
          <p:cNvSpPr/>
          <p:nvPr/>
        </p:nvSpPr>
        <p:spPr>
          <a:xfrm>
            <a:off x="2327747" y="622543"/>
            <a:ext cx="2597005" cy="83504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adaptability</a:t>
            </a:r>
          </a:p>
        </p:txBody>
      </p:sp>
      <p:sp>
        <p:nvSpPr>
          <p:cNvPr id="19" name="Rounded Rectangle 18"/>
          <p:cNvSpPr/>
          <p:nvPr/>
        </p:nvSpPr>
        <p:spPr>
          <a:xfrm>
            <a:off x="9039419" y="3838923"/>
            <a:ext cx="2217862" cy="140279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FFFFFF"/>
                </a:solidFill>
                <a:effectLst/>
                <a:uLnTx/>
                <a:uFillTx/>
                <a:latin typeface="Museo Sans 900"/>
                <a:ea typeface="+mn-ea"/>
                <a:cs typeface="+mn-cs"/>
              </a:rPr>
              <a:t>problem-solving</a:t>
            </a:r>
          </a:p>
        </p:txBody>
      </p:sp>
      <p:pic>
        <p:nvPicPr>
          <p:cNvPr id="5" name="Picture 4" descr="Green speech bubble which reads, 'what skills are important?'.">
            <a:extLst>
              <a:ext uri="{FF2B5EF4-FFF2-40B4-BE49-F238E27FC236}">
                <a16:creationId xmlns:a16="http://schemas.microsoft.com/office/drawing/2014/main" id="{F6481574-E26B-664B-6BF8-22205F494CC2}"/>
              </a:ext>
            </a:extLst>
          </p:cNvPr>
          <p:cNvPicPr>
            <a:picLocks noChangeAspect="1"/>
          </p:cNvPicPr>
          <p:nvPr/>
        </p:nvPicPr>
        <p:blipFill>
          <a:blip r:embed="rId3"/>
          <a:stretch>
            <a:fillRect/>
          </a:stretch>
        </p:blipFill>
        <p:spPr>
          <a:xfrm>
            <a:off x="4019179" y="2250970"/>
            <a:ext cx="4492951" cy="2356060"/>
          </a:xfrm>
          <a:prstGeom prst="rect">
            <a:avLst/>
          </a:prstGeom>
        </p:spPr>
      </p:pic>
      <p:sp>
        <p:nvSpPr>
          <p:cNvPr id="6" name="Title 5">
            <a:extLst>
              <a:ext uri="{FF2B5EF4-FFF2-40B4-BE49-F238E27FC236}">
                <a16:creationId xmlns:a16="http://schemas.microsoft.com/office/drawing/2014/main" id="{AC1263A5-88AA-B9BE-5D29-062334BA23EB}"/>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What skills are important?</a:t>
            </a:r>
          </a:p>
        </p:txBody>
      </p:sp>
    </p:spTree>
    <p:extLst>
      <p:ext uri="{BB962C8B-B14F-4D97-AF65-F5344CB8AC3E}">
        <p14:creationId xmlns:p14="http://schemas.microsoft.com/office/powerpoint/2010/main" val="4980228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1B533E8-73D3-1043-ACE7-096A05A06C8E}"/>
              </a:ext>
            </a:extLst>
          </p:cNvPr>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0D144C-11AF-EC44-9A7A-00E7093A6A62}" type="slidenum">
              <a:rPr kumimoji="0" lang="en-US" sz="1200" b="1" i="0" u="none" strike="noStrike" kern="1200" cap="none" spc="0" normalizeH="0" baseline="0" noProof="0" smtClean="0">
                <a:ln>
                  <a:noFill/>
                </a:ln>
                <a:solidFill>
                  <a:srgbClr val="000000"/>
                </a:solidFill>
                <a:effectLst/>
                <a:uLnTx/>
                <a:uFillTx/>
                <a:latin typeface="Museo Sans 900" panose="02000000000000000000" pitchFamily="2" charset="77"/>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en-US" sz="1200" b="1" i="0" u="none" strike="noStrike" kern="1200" cap="none" spc="0" normalizeH="0" baseline="0" noProof="0" dirty="0">
              <a:ln>
                <a:noFill/>
              </a:ln>
              <a:solidFill>
                <a:srgbClr val="000000"/>
              </a:solidFill>
              <a:effectLst/>
              <a:uLnTx/>
              <a:uFillTx/>
              <a:latin typeface="Museo Sans 900" panose="02000000000000000000" pitchFamily="2" charset="77"/>
              <a:ea typeface="+mn-ea"/>
              <a:cs typeface="Arial" panose="020B0604020202020204" pitchFamily="34" charset="0"/>
            </a:endParaRPr>
          </a:p>
        </p:txBody>
      </p:sp>
      <p:grpSp>
        <p:nvGrpSpPr>
          <p:cNvPr id="8" name="Group 7" descr="Diamond diagram for skills cards."/>
          <p:cNvGrpSpPr>
            <a:grpSpLocks noChangeAspect="1"/>
          </p:cNvGrpSpPr>
          <p:nvPr/>
        </p:nvGrpSpPr>
        <p:grpSpPr>
          <a:xfrm>
            <a:off x="1204930" y="668141"/>
            <a:ext cx="4442764" cy="5088210"/>
            <a:chOff x="0" y="0"/>
            <a:chExt cx="1323975" cy="1607514"/>
          </a:xfrm>
        </p:grpSpPr>
        <p:sp>
          <p:nvSpPr>
            <p:cNvPr id="11" name="Rectangle 10"/>
            <p:cNvSpPr/>
            <p:nvPr/>
          </p:nvSpPr>
          <p:spPr>
            <a:xfrm>
              <a:off x="457200" y="0"/>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2" name="Rectangle 11"/>
            <p:cNvSpPr/>
            <p:nvPr/>
          </p:nvSpPr>
          <p:spPr>
            <a:xfrm>
              <a:off x="220718" y="331076"/>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3" name="Rectangle 12"/>
            <p:cNvSpPr/>
            <p:nvPr/>
          </p:nvSpPr>
          <p:spPr>
            <a:xfrm>
              <a:off x="457200" y="662152"/>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Rectangle 13"/>
            <p:cNvSpPr/>
            <p:nvPr/>
          </p:nvSpPr>
          <p:spPr>
            <a:xfrm>
              <a:off x="0" y="662152"/>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5" name="Rectangle 14"/>
            <p:cNvSpPr/>
            <p:nvPr/>
          </p:nvSpPr>
          <p:spPr>
            <a:xfrm>
              <a:off x="677918" y="331076"/>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6" name="Rectangle 15"/>
            <p:cNvSpPr/>
            <p:nvPr/>
          </p:nvSpPr>
          <p:spPr>
            <a:xfrm>
              <a:off x="457200" y="1324304"/>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7" name="Rectangle 16"/>
            <p:cNvSpPr/>
            <p:nvPr/>
          </p:nvSpPr>
          <p:spPr>
            <a:xfrm>
              <a:off x="236483" y="993228"/>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9" name="Rectangle 18"/>
            <p:cNvSpPr/>
            <p:nvPr/>
          </p:nvSpPr>
          <p:spPr>
            <a:xfrm>
              <a:off x="914400" y="662152"/>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Rectangle 20"/>
            <p:cNvSpPr/>
            <p:nvPr/>
          </p:nvSpPr>
          <p:spPr>
            <a:xfrm>
              <a:off x="677918" y="993228"/>
              <a:ext cx="409575" cy="283210"/>
            </a:xfrm>
            <a:prstGeom prst="rect">
              <a:avLst/>
            </a:prstGeom>
            <a:noFill/>
            <a:ln w="57150">
              <a:solidFill>
                <a:schemeClr val="bg2"/>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cxnSp>
        <p:nvCxnSpPr>
          <p:cNvPr id="22" name="Straight Arrow Connector 21">
            <a:extLst>
              <a:ext uri="{C183D7F6-B498-43B3-948B-1728B52AA6E4}">
                <adec:decorative xmlns:adec="http://schemas.microsoft.com/office/drawing/2017/decorative" val="1"/>
              </a:ext>
            </a:extLst>
          </p:cNvPr>
          <p:cNvCxnSpPr/>
          <p:nvPr/>
        </p:nvCxnSpPr>
        <p:spPr>
          <a:xfrm>
            <a:off x="6096000" y="668141"/>
            <a:ext cx="0" cy="5088210"/>
          </a:xfrm>
          <a:prstGeom prst="straightConnector1">
            <a:avLst/>
          </a:prstGeom>
          <a:ln w="57150">
            <a:solidFill>
              <a:schemeClr val="bg2"/>
            </a:solidFill>
            <a:headEnd type="arrow"/>
            <a:tailEnd type="arrow"/>
          </a:ln>
        </p:spPr>
        <p:style>
          <a:lnRef idx="1">
            <a:schemeClr val="dk1"/>
          </a:lnRef>
          <a:fillRef idx="0">
            <a:schemeClr val="dk1"/>
          </a:fillRef>
          <a:effectRef idx="0">
            <a:schemeClr val="dk1"/>
          </a:effectRef>
          <a:fontRef idx="minor">
            <a:schemeClr val="tx1"/>
          </a:fontRef>
        </p:style>
      </p:cxnSp>
      <p:sp>
        <p:nvSpPr>
          <p:cNvPr id="23" name="Rectangle 22"/>
          <p:cNvSpPr/>
          <p:nvPr/>
        </p:nvSpPr>
        <p:spPr>
          <a:xfrm>
            <a:off x="6868161" y="579535"/>
            <a:ext cx="3576319"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800"/>
              </a:spcAft>
              <a:buClr>
                <a:srgbClr val="FFFFFF"/>
              </a:buClr>
              <a:buSzTx/>
              <a:buFontTx/>
              <a:buNone/>
              <a:tabLst/>
              <a:defRPr/>
            </a:pPr>
            <a:r>
              <a:rPr kumimoji="0" lang="en-US" sz="4000" b="1" i="0" u="none" strike="noStrike" kern="1200" cap="none" spc="0" normalizeH="0" baseline="0" noProof="0" dirty="0">
                <a:ln>
                  <a:noFill/>
                </a:ln>
                <a:solidFill>
                  <a:srgbClr val="1A70B8"/>
                </a:solidFill>
                <a:effectLst/>
                <a:uLnTx/>
                <a:uFillTx/>
                <a:latin typeface="Museo Sans 900"/>
                <a:ea typeface="+mn-ea"/>
                <a:cs typeface="+mn-cs"/>
              </a:rPr>
              <a:t>Most important</a:t>
            </a:r>
          </a:p>
        </p:txBody>
      </p:sp>
      <p:sp>
        <p:nvSpPr>
          <p:cNvPr id="24" name="Rectangle 23"/>
          <p:cNvSpPr/>
          <p:nvPr/>
        </p:nvSpPr>
        <p:spPr>
          <a:xfrm>
            <a:off x="6874104" y="4505835"/>
            <a:ext cx="3576319"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1800"/>
              </a:spcAft>
              <a:buClr>
                <a:srgbClr val="FFFFFF"/>
              </a:buClr>
              <a:buSzTx/>
              <a:buFontTx/>
              <a:buNone/>
              <a:tabLst/>
              <a:defRPr/>
            </a:pPr>
            <a:r>
              <a:rPr kumimoji="0" lang="en-US" sz="4000" b="1" i="0" u="none" strike="noStrike" kern="1200" cap="none" spc="0" normalizeH="0" baseline="0" noProof="0" dirty="0">
                <a:ln>
                  <a:noFill/>
                </a:ln>
                <a:solidFill>
                  <a:srgbClr val="1A70B8"/>
                </a:solidFill>
                <a:effectLst/>
                <a:uLnTx/>
                <a:uFillTx/>
                <a:latin typeface="Museo Sans 900"/>
                <a:ea typeface="+mn-ea"/>
                <a:cs typeface="+mn-cs"/>
              </a:rPr>
              <a:t>Least important</a:t>
            </a:r>
          </a:p>
        </p:txBody>
      </p:sp>
      <p:sp>
        <p:nvSpPr>
          <p:cNvPr id="3" name="Title 2">
            <a:extLst>
              <a:ext uri="{FF2B5EF4-FFF2-40B4-BE49-F238E27FC236}">
                <a16:creationId xmlns:a16="http://schemas.microsoft.com/office/drawing/2014/main" id="{D9E8AE06-0A30-9008-48E7-60DC85921B37}"/>
              </a:ext>
            </a:extLst>
          </p:cNvPr>
          <p:cNvSpPr>
            <a:spLocks noGrp="1"/>
          </p:cNvSpPr>
          <p:nvPr>
            <p:ph type="title"/>
          </p:nvPr>
        </p:nvSpPr>
        <p:spPr>
          <a:xfrm>
            <a:off x="483198" y="-1048038"/>
            <a:ext cx="10515600" cy="1048038"/>
          </a:xfrm>
        </p:spPr>
        <p:txBody>
          <a:bodyPr vert="horz" lIns="91440" tIns="45720" rIns="91440" bIns="45720" rtlCol="0" anchor="b">
            <a:normAutofit/>
          </a:bodyPr>
          <a:lstStyle/>
          <a:p>
            <a:r>
              <a:rPr lang="en-GB" dirty="0"/>
              <a:t>Skills cards diamond diagram</a:t>
            </a:r>
          </a:p>
        </p:txBody>
      </p:sp>
    </p:spTree>
    <p:extLst>
      <p:ext uri="{BB962C8B-B14F-4D97-AF65-F5344CB8AC3E}">
        <p14:creationId xmlns:p14="http://schemas.microsoft.com/office/powerpoint/2010/main" val="3422696918"/>
      </p:ext>
    </p:extLst>
  </p:cSld>
  <p:clrMapOvr>
    <a:masterClrMapping/>
  </p:clrMapOvr>
</p:sld>
</file>

<file path=ppt/theme/theme1.xml><?xml version="1.0" encoding="utf-8"?>
<a:theme xmlns:a="http://schemas.openxmlformats.org/drawingml/2006/main" name="Title Slide">
  <a:themeElements>
    <a:clrScheme name="Custom 4">
      <a:dk1>
        <a:srgbClr val="000000"/>
      </a:dk1>
      <a:lt1>
        <a:srgbClr val="FFFFFF"/>
      </a:lt1>
      <a:dk2>
        <a:srgbClr val="1A70B8"/>
      </a:dk2>
      <a:lt2>
        <a:srgbClr val="34A9E1"/>
      </a:lt2>
      <a:accent1>
        <a:srgbClr val="38AA34"/>
      </a:accent1>
      <a:accent2>
        <a:srgbClr val="93C11C"/>
      </a:accent2>
      <a:accent3>
        <a:srgbClr val="E94D18"/>
      </a:accent3>
      <a:accent4>
        <a:srgbClr val="F39100"/>
      </a:accent4>
      <a:accent5>
        <a:srgbClr val="00A19A"/>
      </a:accent5>
      <a:accent6>
        <a:srgbClr val="D60651"/>
      </a:accent6>
      <a:hlink>
        <a:srgbClr val="1A70B8"/>
      </a:hlink>
      <a:folHlink>
        <a:srgbClr val="34A9E1"/>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344A65374374646AD957C56C8E6910A" ma:contentTypeVersion="16" ma:contentTypeDescription="Create a new document." ma:contentTypeScope="" ma:versionID="a0e59a263e35a9f39e4c0fbc11097aa8">
  <xsd:schema xmlns:xsd="http://www.w3.org/2001/XMLSchema" xmlns:xs="http://www.w3.org/2001/XMLSchema" xmlns:p="http://schemas.microsoft.com/office/2006/metadata/properties" xmlns:ns2="2ea0d13e-6662-48b9-9f16-362ada5ac052" xmlns:ns3="a78c6f89-7204-4a13-b146-5119ac872cc6" targetNamespace="http://schemas.microsoft.com/office/2006/metadata/properties" ma:root="true" ma:fieldsID="c8a924fadd8bc2c46aac68f84d54ebbc" ns2:_="" ns3:_="">
    <xsd:import namespace="2ea0d13e-6662-48b9-9f16-362ada5ac052"/>
    <xsd:import namespace="a78c6f89-7204-4a13-b146-5119ac872cc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a0d13e-6662-48b9-9f16-362ada5ac05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d16e63b-c26a-410b-bdb1-f6730d3fbc2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78c6f89-7204-4a13-b146-5119ac872cc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a3f35-dee1-4f77-87a5-c9318aeb907a}" ma:internalName="TaxCatchAll" ma:showField="CatchAllData" ma:web="a78c6f89-7204-4a13-b146-5119ac872cc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78c6f89-7204-4a13-b146-5119ac872cc6" xsi:nil="true"/>
    <lcf76f155ced4ddcb4097134ff3c332f xmlns="2ea0d13e-6662-48b9-9f16-362ada5ac05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D140F9D-19F2-4C3D-AF2F-83C0EFCBB1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a0d13e-6662-48b9-9f16-362ada5ac052"/>
    <ds:schemaRef ds:uri="a78c6f89-7204-4a13-b146-5119ac872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55E90A2-6F07-42F1-9F6D-457553563462}">
  <ds:schemaRefs>
    <ds:schemaRef ds:uri="http://schemas.microsoft.com/sharepoint/v3/contenttype/forms"/>
  </ds:schemaRefs>
</ds:datastoreItem>
</file>

<file path=customXml/itemProps3.xml><?xml version="1.0" encoding="utf-8"?>
<ds:datastoreItem xmlns:ds="http://schemas.openxmlformats.org/officeDocument/2006/customXml" ds:itemID="{B7488C45-E466-4738-91C0-80ED94691AD9}">
  <ds:schemaRefs>
    <ds:schemaRef ds:uri="http://schemas.microsoft.com/office/2006/metadata/properties"/>
    <ds:schemaRef ds:uri="http://schemas.openxmlformats.org/package/2006/metadata/core-properties"/>
    <ds:schemaRef ds:uri="a78c6f89-7204-4a13-b146-5119ac872cc6"/>
    <ds:schemaRef ds:uri="http://purl.org/dc/elements/1.1/"/>
    <ds:schemaRef ds:uri="http://purl.org/dc/terms/"/>
    <ds:schemaRef ds:uri="2ea0d13e-6662-48b9-9f16-362ada5ac052"/>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2082</Words>
  <Application>Microsoft Office PowerPoint</Application>
  <PresentationFormat>Widescreen</PresentationFormat>
  <Paragraphs>143</Paragraphs>
  <Slides>21</Slides>
  <Notes>19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Museo Sans 300</vt:lpstr>
      <vt:lpstr>Museo Sans 900</vt:lpstr>
      <vt:lpstr>Title Slide</vt:lpstr>
      <vt:lpstr>Education unlocks  skills and employment</vt:lpstr>
      <vt:lpstr>Activity – Thinking about my skills</vt:lpstr>
      <vt:lpstr>Skills</vt:lpstr>
      <vt:lpstr>Decorate your hand to show all the amazing skills you have!</vt:lpstr>
      <vt:lpstr>Thinking about my skills</vt:lpstr>
      <vt:lpstr>Activity – What skills are important?</vt:lpstr>
      <vt:lpstr>What skills might be important…</vt:lpstr>
      <vt:lpstr>What skills are important?</vt:lpstr>
      <vt:lpstr>Skills cards diamond diagram</vt:lpstr>
      <vt:lpstr>Activity – Jobs for an ideal future</vt:lpstr>
      <vt:lpstr>Sustainable Development Goals</vt:lpstr>
      <vt:lpstr>In 2030…</vt:lpstr>
      <vt:lpstr>Many jobs are changing because of automation – using technology to do things that people used to do before.  </vt:lpstr>
      <vt:lpstr>Imagine a job of the future that could help to achieve one of the SDGs.  </vt:lpstr>
      <vt:lpstr>Future jobs</vt:lpstr>
      <vt:lpstr>Activity – My toolkit for learning skills</vt:lpstr>
      <vt:lpstr>Learning skills</vt:lpstr>
      <vt:lpstr>250 million children are out of primary and secondary school today 72 million have their education interrupted by conflicts, emergencies and disaster. </vt:lpstr>
      <vt:lpstr>Setting up code clubs</vt:lpstr>
      <vt:lpstr>What skill would I like to learn?</vt:lpstr>
      <vt:lpstr>© Theirworld 2021. All rights reserved.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Eagleton</dc:creator>
  <cp:lastModifiedBy>Olivia Arnold</cp:lastModifiedBy>
  <cp:revision>327</cp:revision>
  <dcterms:created xsi:type="dcterms:W3CDTF">2019-11-26T10:13:47Z</dcterms:created>
  <dcterms:modified xsi:type="dcterms:W3CDTF">2024-11-25T13:13:16Z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0x0101008344A65374374646AD957C56C8E6910A</vt:lpwstr>
  </property>
  <property fmtid="{D5CDD505-2E9C-101B-9397-08002B2CF9AE}" pid="3" name="MediaServiceImageTags">
    <vt:lpwstr/>
  </property>
</Properties>
</file>